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26" r:id="rId3"/>
    <p:sldId id="338" r:id="rId4"/>
    <p:sldId id="327" r:id="rId5"/>
    <p:sldId id="336" r:id="rId6"/>
    <p:sldId id="337" r:id="rId7"/>
    <p:sldId id="328" r:id="rId8"/>
    <p:sldId id="329" r:id="rId9"/>
    <p:sldId id="330" r:id="rId10"/>
    <p:sldId id="331" r:id="rId11"/>
    <p:sldId id="332" r:id="rId12"/>
    <p:sldId id="333" r:id="rId13"/>
    <p:sldId id="339" r:id="rId14"/>
    <p:sldId id="340" r:id="rId15"/>
    <p:sldId id="269" r:id="rId16"/>
    <p:sldId id="279" r:id="rId17"/>
    <p:sldId id="278" r:id="rId18"/>
    <p:sldId id="277" r:id="rId19"/>
    <p:sldId id="282" r:id="rId20"/>
    <p:sldId id="280" r:id="rId21"/>
    <p:sldId id="283" r:id="rId22"/>
    <p:sldId id="281" r:id="rId23"/>
    <p:sldId id="284" r:id="rId24"/>
    <p:sldId id="320" r:id="rId25"/>
    <p:sldId id="304" r:id="rId26"/>
    <p:sldId id="28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6" r:id="rId35"/>
    <p:sldId id="317" r:id="rId36"/>
    <p:sldId id="318" r:id="rId37"/>
    <p:sldId id="319" r:id="rId38"/>
    <p:sldId id="276" r:id="rId39"/>
    <p:sldId id="305" r:id="rId40"/>
    <p:sldId id="334" r:id="rId41"/>
    <p:sldId id="335" r:id="rId42"/>
    <p:sldId id="293" r:id="rId43"/>
    <p:sldId id="292" r:id="rId44"/>
    <p:sldId id="291" r:id="rId45"/>
    <p:sldId id="298" r:id="rId46"/>
    <p:sldId id="297" r:id="rId47"/>
    <p:sldId id="296" r:id="rId48"/>
    <p:sldId id="295" r:id="rId49"/>
    <p:sldId id="323" r:id="rId50"/>
    <p:sldId id="324" r:id="rId51"/>
    <p:sldId id="325" r:id="rId52"/>
    <p:sldId id="294" r:id="rId53"/>
    <p:sldId id="307" r:id="rId54"/>
    <p:sldId id="306" r:id="rId55"/>
    <p:sldId id="341" r:id="rId56"/>
    <p:sldId id="351" r:id="rId57"/>
    <p:sldId id="349" r:id="rId58"/>
    <p:sldId id="350" r:id="rId59"/>
    <p:sldId id="352" r:id="rId60"/>
    <p:sldId id="353" r:id="rId61"/>
    <p:sldId id="354" r:id="rId62"/>
    <p:sldId id="342" r:id="rId63"/>
    <p:sldId id="355" r:id="rId64"/>
    <p:sldId id="356" r:id="rId65"/>
    <p:sldId id="343" r:id="rId66"/>
    <p:sldId id="357" r:id="rId67"/>
    <p:sldId id="344" r:id="rId68"/>
    <p:sldId id="345" r:id="rId69"/>
    <p:sldId id="347" r:id="rId70"/>
    <p:sldId id="302" r:id="rId71"/>
    <p:sldId id="348" r:id="rId72"/>
    <p:sldId id="321" r:id="rId73"/>
    <p:sldId id="300" r:id="rId74"/>
    <p:sldId id="322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96633"/>
    <a:srgbClr val="C4884C"/>
    <a:srgbClr val="352311"/>
    <a:srgbClr val="DCB894"/>
    <a:srgbClr val="E6CDB4"/>
    <a:srgbClr val="322314"/>
    <a:srgbClr val="000099"/>
    <a:srgbClr val="2B13BD"/>
    <a:srgbClr val="CC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5080" autoAdjust="0"/>
  </p:normalViewPr>
  <p:slideViewPr>
    <p:cSldViewPr>
      <p:cViewPr>
        <p:scale>
          <a:sx n="73" d="100"/>
          <a:sy n="73" d="100"/>
        </p:scale>
        <p:origin x="-2724" y="-10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203AD-27D4-4816-89AA-AD858E6EE983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5BBF-D3B5-4AFB-BF0C-0717223B7B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계절성을 가지는 </a:t>
            </a:r>
            <a:r>
              <a:rPr lang="ko-KR" altLang="en-US" dirty="0" err="1" smtClean="0"/>
              <a:t>다른요인을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5BBF-D3B5-4AFB-BF0C-0717223B7B97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계절성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45BBF-D3B5-4AFB-BF0C-0717223B7B97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912EF-1401-42DB-89C9-F1C45382252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F5D6A-B465-47E1-ACAB-8C948C74A3FD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1C830-230A-49D5-BA73-2C8550EFEF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23.png"/><Relationship Id="rId5" Type="http://schemas.openxmlformats.org/officeDocument/2006/relationships/image" Target="../media/image15.jpe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Excel_____1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8304" y="260648"/>
            <a:ext cx="1619672" cy="1819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187624" y="2708920"/>
            <a:ext cx="698477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b="1" dirty="0" smtClean="0">
                <a:solidFill>
                  <a:srgbClr val="322314"/>
                </a:solidFill>
              </a:rPr>
              <a:t>○ 훈 </a:t>
            </a:r>
            <a:r>
              <a:rPr kumimoji="0" lang="ko-KR" altLang="en-US" sz="1600" b="1" dirty="0" err="1" smtClean="0">
                <a:solidFill>
                  <a:srgbClr val="322314"/>
                </a:solidFill>
              </a:rPr>
              <a:t>련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 과 정 명 </a:t>
            </a:r>
            <a:r>
              <a:rPr kumimoji="0" lang="en-US" altLang="ko-KR" sz="1600" b="1" dirty="0" smtClean="0">
                <a:solidFill>
                  <a:srgbClr val="322314"/>
                </a:solidFill>
              </a:rPr>
              <a:t>:  </a:t>
            </a:r>
            <a:r>
              <a:rPr kumimoji="0" lang="ko-KR" altLang="en-US" sz="1600" b="1" dirty="0">
                <a:solidFill>
                  <a:srgbClr val="322314"/>
                </a:solidFill>
              </a:rPr>
              <a:t>데이터베이스기반 빅데이터 분석가 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양성과정</a:t>
            </a:r>
            <a:endParaRPr kumimoji="0" lang="en-US" altLang="ko-KR" sz="1600" b="1" dirty="0" smtClean="0">
              <a:solidFill>
                <a:srgbClr val="322314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b="1" dirty="0" smtClean="0">
                <a:solidFill>
                  <a:srgbClr val="322314"/>
                </a:solidFill>
              </a:rPr>
              <a:t>○ 훈  </a:t>
            </a:r>
            <a:r>
              <a:rPr kumimoji="0" lang="ko-KR" altLang="en-US" sz="1600" b="1" dirty="0" err="1" smtClean="0">
                <a:solidFill>
                  <a:srgbClr val="322314"/>
                </a:solidFill>
              </a:rPr>
              <a:t>련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   기  간 </a:t>
            </a:r>
            <a:r>
              <a:rPr kumimoji="0" lang="en-US" altLang="ko-KR" sz="1600" b="1" dirty="0" smtClean="0">
                <a:solidFill>
                  <a:srgbClr val="322314"/>
                </a:solidFill>
              </a:rPr>
              <a:t>:  2019-11-26 ~ 2020-04-21  (800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시간</a:t>
            </a:r>
            <a:r>
              <a:rPr kumimoji="0" lang="en-US" altLang="ko-KR" sz="1600" b="1" dirty="0" smtClean="0">
                <a:solidFill>
                  <a:srgbClr val="322314"/>
                </a:solidFill>
              </a:rPr>
              <a:t>/100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일</a:t>
            </a:r>
            <a:r>
              <a:rPr kumimoji="0" lang="en-US" altLang="ko-KR" sz="1600" b="1" dirty="0" smtClean="0">
                <a:solidFill>
                  <a:srgbClr val="322314"/>
                </a:solidFill>
              </a:rPr>
              <a:t>)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600" b="1" dirty="0" smtClean="0">
                <a:solidFill>
                  <a:srgbClr val="322314"/>
                </a:solidFill>
              </a:rPr>
              <a:t>○ 팀 명 </a:t>
            </a:r>
            <a:r>
              <a:rPr kumimoji="0" lang="en-US" altLang="ko-KR" sz="1600" b="1" dirty="0" smtClean="0">
                <a:solidFill>
                  <a:srgbClr val="322314"/>
                </a:solidFill>
              </a:rPr>
              <a:t>: 4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조</a:t>
            </a:r>
            <a:endParaRPr kumimoji="0" lang="en-US" altLang="ko-KR" sz="1600" b="1" dirty="0" smtClean="0">
              <a:solidFill>
                <a:srgbClr val="322314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kumimoji="0" lang="ko-KR" altLang="en-US" sz="1600" b="1" dirty="0" smtClean="0">
                <a:solidFill>
                  <a:srgbClr val="322314"/>
                </a:solidFill>
              </a:rPr>
              <a:t>○ 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팀 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원 </a:t>
            </a:r>
            <a:r>
              <a:rPr kumimoji="0" lang="en-US" altLang="ko-KR" sz="1600" b="1" dirty="0" smtClean="0">
                <a:solidFill>
                  <a:srgbClr val="322314"/>
                </a:solidFill>
              </a:rPr>
              <a:t>:  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강지혜 백종호 신용준 </a:t>
            </a:r>
            <a:r>
              <a:rPr kumimoji="0" lang="ko-KR" altLang="en-US" sz="1600" b="1" dirty="0" smtClean="0">
                <a:solidFill>
                  <a:srgbClr val="322314"/>
                </a:solidFill>
              </a:rPr>
              <a:t>황태성</a:t>
            </a:r>
            <a:r>
              <a:rPr lang="en-US" altLang="ko-KR" sz="1600" b="1" dirty="0" smtClean="0">
                <a:solidFill>
                  <a:srgbClr val="322314"/>
                </a:solidFill>
              </a:rPr>
              <a:t> </a:t>
            </a:r>
            <a:r>
              <a:rPr lang="ko-KR" altLang="en-US" sz="1600" b="1" dirty="0" smtClean="0">
                <a:solidFill>
                  <a:srgbClr val="322314"/>
                </a:solidFill>
              </a:rPr>
              <a:t>이현빈</a:t>
            </a:r>
            <a:endParaRPr kumimoji="0" lang="ko-KR" altLang="en-US" sz="1600" b="1" dirty="0">
              <a:solidFill>
                <a:srgbClr val="322314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1844824"/>
            <a:ext cx="7056784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dist"/>
            <a:endParaRPr lang="en-US" altLang="ko-KR" sz="2800" b="1" cap="none" spc="0" dirty="0">
              <a:ln w="18000">
                <a:solidFill>
                  <a:srgbClr val="2D1152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31640" y="908720"/>
            <a:ext cx="6336704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1" dirty="0" smtClean="0">
                <a:ln w="18000">
                  <a:noFill/>
                  <a:prstDash val="solid"/>
                  <a:miter lim="800000"/>
                </a:ln>
                <a:solidFill>
                  <a:srgbClr val="3223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미세먼지와 호흡기질환</a:t>
            </a:r>
            <a:endParaRPr lang="en-US" altLang="ko-KR" sz="4000" b="1" dirty="0" smtClean="0">
              <a:ln w="18000">
                <a:noFill/>
                <a:prstDash val="solid"/>
                <a:miter lim="800000"/>
              </a:ln>
              <a:solidFill>
                <a:srgbClr val="3223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b="1" dirty="0" smtClean="0">
                <a:ln w="18000">
                  <a:noFill/>
                  <a:prstDash val="solid"/>
                  <a:miter lim="800000"/>
                </a:ln>
                <a:solidFill>
                  <a:srgbClr val="3223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발생 간 영향분석</a:t>
            </a:r>
            <a:endParaRPr lang="en-US" altLang="ko-KR" sz="4000" b="1" cap="none" spc="0" dirty="0">
              <a:ln w="18000">
                <a:noFill/>
                <a:prstDash val="solid"/>
                <a:miter lim="800000"/>
              </a:ln>
              <a:solidFill>
                <a:srgbClr val="3223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49299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Logical</a:t>
            </a:r>
            <a:r>
              <a:rPr lang="ko-KR" altLang="en-US" sz="3200" b="1" dirty="0" smtClean="0">
                <a:latin typeface="+mn-ea"/>
                <a:ea typeface="+mn-ea"/>
              </a:rPr>
              <a:t> </a:t>
            </a:r>
            <a:r>
              <a:rPr lang="en-US" altLang="ko-KR" sz="3200" b="1" dirty="0" smtClean="0">
                <a:latin typeface="+mn-ea"/>
                <a:ea typeface="+mn-ea"/>
              </a:rPr>
              <a:t>ERD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1026" name="Picture 2" descr="\\192.168.0.15\공유폴더\4. 과제\조별\4조\과제20_ERD_mapping_0110\0116\논리모델_01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928992" cy="4392488"/>
          </a:xfrm>
          <a:prstGeom prst="rect">
            <a:avLst/>
          </a:prstGeom>
          <a:noFill/>
        </p:spPr>
      </p:pic>
      <p:grpSp>
        <p:nvGrpSpPr>
          <p:cNvPr id="2" name="그룹 4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프로젝트 진행 상황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– (1)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기획 및 설계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92.168.0.15\공유폴더\4. 과제\조별\4조\과제20_ERD_mapping_0110\0116\물리모델_01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752528"/>
          </a:xfrm>
          <a:prstGeom prst="rect">
            <a:avLst/>
          </a:prstGeom>
          <a:noFill/>
        </p:spPr>
      </p:pic>
      <p:grpSp>
        <p:nvGrpSpPr>
          <p:cNvPr id="2" name="그룹 4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3.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프로젝트 진행 상황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– (1)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기획 및 설계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 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95536" y="692696"/>
            <a:ext cx="26805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Physical</a:t>
            </a:r>
            <a:r>
              <a:rPr lang="ko-KR" altLang="en-US" sz="3200" b="1" dirty="0" smtClean="0">
                <a:latin typeface="+mn-ea"/>
                <a:ea typeface="+mn-ea"/>
              </a:rPr>
              <a:t> </a:t>
            </a:r>
            <a:r>
              <a:rPr lang="en-US" altLang="ko-KR" sz="3200" b="1" dirty="0" smtClean="0">
                <a:latin typeface="+mn-ea"/>
                <a:ea typeface="+mn-ea"/>
              </a:rPr>
              <a:t>ERD</a:t>
            </a:r>
            <a:endParaRPr lang="ko-KR" altLang="en-US" sz="32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785794"/>
            <a:ext cx="34688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Division of Roles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3.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프로젝트 진행 상황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– (1)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기획 및 설계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  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00034" y="1714488"/>
          <a:ext cx="8215402" cy="313871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28792"/>
                <a:gridCol w="6786610"/>
              </a:tblGrid>
              <a:tr h="549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팀원 이름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역   할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37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강지혜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dirty="0" smtClean="0"/>
                        <a:t>미세먼지 데이터 </a:t>
                      </a:r>
                      <a:r>
                        <a:rPr kumimoji="0" lang="ko-KR" altLang="en-US" sz="1600" b="0" dirty="0" smtClean="0"/>
                        <a:t>전처리 </a:t>
                      </a:r>
                      <a:r>
                        <a:rPr kumimoji="0" lang="en-US" altLang="ko-KR" sz="1600" b="0" dirty="0" smtClean="0"/>
                        <a:t>&amp; </a:t>
                      </a:r>
                      <a:r>
                        <a:rPr kumimoji="0" lang="ko-KR" altLang="en-US" sz="1600" b="0" dirty="0" smtClean="0"/>
                        <a:t>시각화</a:t>
                      </a:r>
                      <a:r>
                        <a:rPr kumimoji="0" lang="en-US" altLang="ko-KR" sz="1600" b="0" dirty="0" smtClean="0"/>
                        <a:t>, </a:t>
                      </a:r>
                      <a:r>
                        <a:rPr kumimoji="0" lang="en-US" altLang="ko-KR" sz="1600" b="0" dirty="0" smtClean="0"/>
                        <a:t>R</a:t>
                      </a:r>
                      <a:r>
                        <a:rPr lang="en-US" altLang="ko-KR" sz="1600" b="0" dirty="0" smtClean="0"/>
                        <a:t>aw data </a:t>
                      </a:r>
                      <a:r>
                        <a:rPr lang="en-US" altLang="ko-KR" sz="1600" b="0" dirty="0" err="1" smtClean="0"/>
                        <a:t>munging</a:t>
                      </a:r>
                      <a:endParaRPr kumimoji="0" lang="en-US" altLang="ko-KR" sz="1600" b="0" dirty="0" smtClean="0"/>
                    </a:p>
                  </a:txBody>
                  <a:tcPr anchor="ctr"/>
                </a:tc>
              </a:tr>
              <a:tr h="4821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백종호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dirty="0" smtClean="0"/>
                        <a:t>진료내역 </a:t>
                      </a:r>
                      <a:r>
                        <a:rPr kumimoji="0" lang="en-US" altLang="ko-KR" sz="1600" b="0" dirty="0" smtClean="0"/>
                        <a:t>part, Raw data </a:t>
                      </a:r>
                      <a:r>
                        <a:rPr kumimoji="0" lang="ko-KR" altLang="en-US" sz="1600" b="0" dirty="0" smtClean="0"/>
                        <a:t>추출</a:t>
                      </a:r>
                      <a:endParaRPr kumimoji="0" lang="en-US" altLang="ko-KR" sz="1600" b="0" dirty="0" smtClean="0"/>
                    </a:p>
                  </a:txBody>
                  <a:tcPr anchor="ctr"/>
                </a:tc>
              </a:tr>
              <a:tr h="5567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신용준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기상</a:t>
                      </a:r>
                      <a:r>
                        <a:rPr lang="en-US" altLang="ko-KR" sz="1600" b="0" dirty="0" smtClean="0"/>
                        <a:t> part, PPT </a:t>
                      </a:r>
                      <a:r>
                        <a:rPr lang="ko-KR" altLang="en-US" sz="1600" b="0" dirty="0" smtClean="0"/>
                        <a:t>자료 작성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  <a:tr h="5567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황태성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기상 </a:t>
                      </a:r>
                      <a:r>
                        <a:rPr kumimoji="0" lang="en-US" altLang="ko-KR" sz="1600" b="0" dirty="0" smtClean="0"/>
                        <a:t>part, R</a:t>
                      </a:r>
                      <a:r>
                        <a:rPr lang="en-US" altLang="ko-KR" sz="1600" b="0" dirty="0" smtClean="0"/>
                        <a:t>aw </a:t>
                      </a:r>
                      <a:r>
                        <a:rPr kumimoji="0" lang="en-US" altLang="ko-KR" sz="1600" b="0" dirty="0" smtClean="0"/>
                        <a:t>data </a:t>
                      </a:r>
                      <a:r>
                        <a:rPr lang="en-US" altLang="ko-KR" sz="1600" b="0" dirty="0" err="1" smtClean="0"/>
                        <a:t>m</a:t>
                      </a:r>
                      <a:r>
                        <a:rPr kumimoji="0" lang="en-US" altLang="ko-KR" sz="1600" b="0" dirty="0" err="1" smtClean="0"/>
                        <a:t>unging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  <a:tr h="5567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이현빈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dirty="0" smtClean="0"/>
                        <a:t>진료내역 데이터 </a:t>
                      </a:r>
                      <a:r>
                        <a:rPr kumimoji="0" lang="ko-KR" altLang="en-US" sz="1600" b="0" dirty="0" smtClean="0"/>
                        <a:t>전처리 </a:t>
                      </a:r>
                      <a:r>
                        <a:rPr kumimoji="0" lang="en-US" altLang="ko-KR" sz="1600" b="0" dirty="0" smtClean="0"/>
                        <a:t>&amp; </a:t>
                      </a:r>
                      <a:r>
                        <a:rPr kumimoji="0" lang="ko-KR" altLang="en-US" sz="1600" b="0" dirty="0" smtClean="0"/>
                        <a:t>시각화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785794"/>
            <a:ext cx="54168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</a:rPr>
              <a:t>Development Environment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3.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프로젝트 진행 상황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개발 환경 및 사용 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 </a:t>
              </a:r>
              <a:endParaRPr lang="ko-KR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8" name="오른쪽 화살표 7"/>
          <p:cNvSpPr/>
          <p:nvPr/>
        </p:nvSpPr>
        <p:spPr>
          <a:xfrm rot="2685023">
            <a:off x="2974585" y="373996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2685023">
            <a:off x="5630496" y="3587562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18598179">
            <a:off x="4225874" y="3435120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18598179">
            <a:off x="1614839" y="3279574"/>
            <a:ext cx="1944216" cy="9361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078658" y="2463013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2342354" y="2462765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902194" y="4118949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10506" y="4128241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590826" y="4118949"/>
            <a:ext cx="1440160" cy="144016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5" descr="C:\Users\acorn\Desktop\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810" y="4695013"/>
            <a:ext cx="1020113" cy="792088"/>
          </a:xfrm>
          <a:prstGeom prst="rect">
            <a:avLst/>
          </a:prstGeom>
          <a:noFill/>
        </p:spPr>
      </p:pic>
      <p:pic>
        <p:nvPicPr>
          <p:cNvPr id="20" name="Picture 2" descr="C:\Users\acorn\Desktop\1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667"/>
          <a:stretch>
            <a:fillRect/>
          </a:stretch>
        </p:blipFill>
        <p:spPr bwMode="auto">
          <a:xfrm>
            <a:off x="3566713" y="4272257"/>
            <a:ext cx="1728192" cy="1440160"/>
          </a:xfrm>
          <a:prstGeom prst="rect">
            <a:avLst/>
          </a:prstGeom>
          <a:noFill/>
        </p:spPr>
      </p:pic>
      <p:pic>
        <p:nvPicPr>
          <p:cNvPr id="21" name="Picture 4" descr="C:\Users\acorn\Desktop\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8898" y="4046941"/>
            <a:ext cx="792088" cy="79208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046210" y="5568401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분석할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 데이터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탐색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pic>
        <p:nvPicPr>
          <p:cNvPr id="23" name="Picture 3" descr="C:\Users\acorn\Desktop\2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6610" y="2606781"/>
            <a:ext cx="2314542" cy="1296144"/>
          </a:xfrm>
          <a:prstGeom prst="rect">
            <a:avLst/>
          </a:prstGeom>
          <a:noFill/>
        </p:spPr>
      </p:pic>
      <p:pic>
        <p:nvPicPr>
          <p:cNvPr id="24" name="Picture 2" descr="공공데이터 포털 이미지 검색결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4202" y="4200249"/>
            <a:ext cx="1256928" cy="1256928"/>
          </a:xfrm>
          <a:prstGeom prst="rect">
            <a:avLst/>
          </a:prstGeom>
          <a:noFill/>
        </p:spPr>
      </p:pic>
      <p:sp>
        <p:nvSpPr>
          <p:cNvPr id="25" name="갈매기형 수장 24"/>
          <p:cNvSpPr/>
          <p:nvPr/>
        </p:nvSpPr>
        <p:spPr>
          <a:xfrm rot="18743884">
            <a:off x="2235703" y="3797707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 rot="18743884">
            <a:off x="4972321" y="3805513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 rot="2673829">
            <a:off x="6414365" y="3800960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 rot="2673829">
            <a:off x="3601872" y="3808314"/>
            <a:ext cx="288131" cy="42415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Picture 3" descr="C:\Users\acorn\Desktop\images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02394" y="2760089"/>
            <a:ext cx="858220" cy="972108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2558378" y="1607961"/>
            <a:ext cx="108012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분석할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 데이터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저장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26530" y="556840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 smtClean="0">
                <a:latin typeface="제주고딕" pitchFamily="2" charset="-127"/>
                <a:ea typeface="제주고딕" pitchFamily="2" charset="-127"/>
              </a:rPr>
              <a:t>클라우드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데이터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올리기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50666" y="1569052"/>
            <a:ext cx="129611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err="1" smtClean="0">
                <a:latin typeface="제주고딕" pitchFamily="2" charset="-127"/>
                <a:ea typeface="제주고딕" pitchFamily="2" charset="-127"/>
              </a:rPr>
              <a:t>클라우드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유저</a:t>
            </a:r>
            <a:r>
              <a:rPr lang="en-US" altLang="ko-KR" sz="1600" dirty="0" smtClean="0">
                <a:latin typeface="제주고딕" pitchFamily="2" charset="-127"/>
                <a:ea typeface="제주고딕" pitchFamily="2" charset="-127"/>
              </a:rPr>
              <a:t> </a:t>
            </a:r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만들기 및 연결</a:t>
            </a:r>
            <a:endParaRPr lang="ko-KR" altLang="en-US" sz="1600" dirty="0">
              <a:latin typeface="제주고딕" pitchFamily="2" charset="-127"/>
              <a:ea typeface="제주고딕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06850" y="556840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1600" dirty="0" smtClean="0">
                <a:latin typeface="제주고딕" pitchFamily="2" charset="-127"/>
                <a:ea typeface="제주고딕" pitchFamily="2" charset="-127"/>
              </a:rPr>
              <a:t>시각화</a:t>
            </a:r>
            <a:endParaRPr lang="en-US" altLang="ko-KR" sz="1600" dirty="0" smtClean="0">
              <a:latin typeface="제주고딕" pitchFamily="2" charset="-127"/>
              <a:ea typeface="제주고딕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785794"/>
            <a:ext cx="244611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Using Tools</a:t>
            </a:r>
            <a:endParaRPr lang="ko-KR" altLang="en-US" sz="3200" b="1" dirty="0">
              <a:latin typeface="+mn-ea"/>
              <a:ea typeface="+mn-ea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3.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프로젝트 진행 상황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개발 환경 및 사용 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 </a:t>
              </a:r>
              <a:endParaRPr lang="ko-KR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79512" y="1772816"/>
            <a:ext cx="8712968" cy="4464496"/>
            <a:chOff x="179512" y="1772816"/>
            <a:chExt cx="8712968" cy="4464496"/>
          </a:xfrm>
        </p:grpSpPr>
        <p:grpSp>
          <p:nvGrpSpPr>
            <p:cNvPr id="8" name="그룹 10"/>
            <p:cNvGrpSpPr>
              <a:grpSpLocks/>
            </p:cNvGrpSpPr>
            <p:nvPr/>
          </p:nvGrpSpPr>
          <p:grpSpPr bwMode="auto">
            <a:xfrm>
              <a:off x="179512" y="1772816"/>
              <a:ext cx="1224136" cy="4464496"/>
              <a:chOff x="683568" y="908720"/>
              <a:chExt cx="3420000" cy="241204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OS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3" name="그룹 14"/>
            <p:cNvGrpSpPr>
              <a:grpSpLocks/>
            </p:cNvGrpSpPr>
            <p:nvPr/>
          </p:nvGrpSpPr>
          <p:grpSpPr bwMode="auto">
            <a:xfrm>
              <a:off x="1691680" y="1772816"/>
              <a:ext cx="1224136" cy="4464496"/>
              <a:chOff x="683568" y="908720"/>
              <a:chExt cx="3420000" cy="241204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DB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6" name="그룹 20"/>
            <p:cNvGrpSpPr>
              <a:grpSpLocks/>
            </p:cNvGrpSpPr>
            <p:nvPr/>
          </p:nvGrpSpPr>
          <p:grpSpPr bwMode="auto">
            <a:xfrm>
              <a:off x="3203848" y="1772816"/>
              <a:ext cx="1224136" cy="4464496"/>
              <a:chOff x="683568" y="908720"/>
              <a:chExt cx="3420000" cy="241204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모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듈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9" name="그룹 23"/>
            <p:cNvGrpSpPr>
              <a:grpSpLocks/>
            </p:cNvGrpSpPr>
            <p:nvPr/>
          </p:nvGrpSpPr>
          <p:grpSpPr bwMode="auto">
            <a:xfrm>
              <a:off x="4716016" y="1772816"/>
              <a:ext cx="1224136" cy="4464496"/>
              <a:chOff x="683568" y="908720"/>
              <a:chExt cx="3420000" cy="2412048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분석언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어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2" name="그룹 26"/>
            <p:cNvGrpSpPr>
              <a:grpSpLocks/>
            </p:cNvGrpSpPr>
            <p:nvPr/>
          </p:nvGrpSpPr>
          <p:grpSpPr bwMode="auto">
            <a:xfrm>
              <a:off x="6228184" y="1772816"/>
              <a:ext cx="1224136" cy="4464496"/>
              <a:chOff x="683568" y="908720"/>
              <a:chExt cx="3420000" cy="2412048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형상관리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pic>
          <p:nvPicPr>
            <p:cNvPr id="25" name="Picture 2" descr="C:\Users\acor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35696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26" name="Picture 3" descr="C:\Users\acorn\Desktop\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91680" y="3789040"/>
              <a:ext cx="1195029" cy="864096"/>
            </a:xfrm>
            <a:prstGeom prst="rect">
              <a:avLst/>
            </a:prstGeom>
            <a:noFill/>
          </p:spPr>
        </p:pic>
        <p:grpSp>
          <p:nvGrpSpPr>
            <p:cNvPr id="27" name="그룹 34"/>
            <p:cNvGrpSpPr>
              <a:grpSpLocks/>
            </p:cNvGrpSpPr>
            <p:nvPr/>
          </p:nvGrpSpPr>
          <p:grpSpPr bwMode="auto">
            <a:xfrm>
              <a:off x="7668344" y="1772816"/>
              <a:ext cx="1224136" cy="4464496"/>
              <a:chOff x="683568" y="908720"/>
              <a:chExt cx="3420000" cy="2412048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683568" y="908720"/>
                <a:ext cx="3420000" cy="36022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TOOL</a:t>
                </a:r>
                <a:endPara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83568" y="1340350"/>
                <a:ext cx="3420000" cy="1980418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pic>
          <p:nvPicPr>
            <p:cNvPr id="30" name="Picture 4" descr="C:\Users\acorn\Desktop\3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32040" y="2780928"/>
              <a:ext cx="720080" cy="720080"/>
            </a:xfrm>
            <a:prstGeom prst="rect">
              <a:avLst/>
            </a:prstGeom>
            <a:noFill/>
          </p:spPr>
        </p:pic>
        <p:pic>
          <p:nvPicPr>
            <p:cNvPr id="31" name="Picture 5" descr="C:\Users\acorn\Desktop\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60032" y="3789040"/>
              <a:ext cx="864096" cy="670945"/>
            </a:xfrm>
            <a:prstGeom prst="rect">
              <a:avLst/>
            </a:prstGeom>
            <a:noFill/>
          </p:spPr>
        </p:pic>
        <p:pic>
          <p:nvPicPr>
            <p:cNvPr id="32" name="Picture 6" descr="C:\Users\acorn\Desktop\download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47864" y="2780928"/>
              <a:ext cx="864096" cy="792088"/>
            </a:xfrm>
            <a:prstGeom prst="rect">
              <a:avLst/>
            </a:prstGeom>
            <a:noFill/>
          </p:spPr>
        </p:pic>
        <p:pic>
          <p:nvPicPr>
            <p:cNvPr id="33" name="Picture 11" descr="C:\Users\acorn\Desktop\downloa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3528" y="2708920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34" name="Picture 10" descr="C:\Users\acorn\Desktop\images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79512" y="3861048"/>
              <a:ext cx="1152128" cy="576064"/>
            </a:xfrm>
            <a:prstGeom prst="rect">
              <a:avLst/>
            </a:prstGeom>
            <a:noFill/>
          </p:spPr>
        </p:pic>
        <p:pic>
          <p:nvPicPr>
            <p:cNvPr id="35" name="Picture 7" descr="C:\Users\acorn\Desktop\git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00192" y="2852936"/>
              <a:ext cx="1080120" cy="450050"/>
            </a:xfrm>
            <a:prstGeom prst="rect">
              <a:avLst/>
            </a:prstGeom>
            <a:noFill/>
          </p:spPr>
        </p:pic>
        <p:pic>
          <p:nvPicPr>
            <p:cNvPr id="36" name="Picture 8" descr="C:\Users\acorn\Desktop\5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300192" y="3717032"/>
              <a:ext cx="1080120" cy="720080"/>
            </a:xfrm>
            <a:prstGeom prst="rect">
              <a:avLst/>
            </a:prstGeom>
            <a:noFill/>
          </p:spPr>
        </p:pic>
        <p:pic>
          <p:nvPicPr>
            <p:cNvPr id="37" name="Picture 2" descr="C:\Users\acorn\Desktop\images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956376" y="2852936"/>
              <a:ext cx="648072" cy="648072"/>
            </a:xfrm>
            <a:prstGeom prst="rect">
              <a:avLst/>
            </a:prstGeom>
            <a:noFill/>
          </p:spPr>
        </p:pic>
        <p:pic>
          <p:nvPicPr>
            <p:cNvPr id="38" name="Picture 3" descr="C:\Users\acorn\Desktop\images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100392" y="4509120"/>
              <a:ext cx="635719" cy="720080"/>
            </a:xfrm>
            <a:prstGeom prst="rect">
              <a:avLst/>
            </a:prstGeom>
            <a:noFill/>
          </p:spPr>
        </p:pic>
        <p:pic>
          <p:nvPicPr>
            <p:cNvPr id="39" name="Picture 4" descr="C:\Users\acorn\Desktop\download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68344" y="3861048"/>
              <a:ext cx="1152128" cy="404309"/>
            </a:xfrm>
            <a:prstGeom prst="rect">
              <a:avLst/>
            </a:prstGeom>
            <a:noFill/>
          </p:spPr>
        </p:pic>
        <p:pic>
          <p:nvPicPr>
            <p:cNvPr id="40" name="Picture 2" descr="pandas 파이썬 이미지 검색결과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75608" y="4005064"/>
              <a:ext cx="1008360" cy="523135"/>
            </a:xfrm>
            <a:prstGeom prst="rect">
              <a:avLst/>
            </a:prstGeom>
            <a:noFill/>
          </p:spPr>
        </p:pic>
        <p:pic>
          <p:nvPicPr>
            <p:cNvPr id="41" name="Picture 4" descr="ggplot2 이미지 검색결과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275856" y="5053722"/>
              <a:ext cx="1080046" cy="60752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344196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</a:rPr>
              <a:t>Data – Fine Dust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6527480" cy="475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5436096" y="980728"/>
            <a:ext cx="3491880" cy="2208964"/>
            <a:chOff x="5652120" y="548680"/>
            <a:chExt cx="3491880" cy="2208964"/>
          </a:xfrm>
        </p:grpSpPr>
        <p:pic>
          <p:nvPicPr>
            <p:cNvPr id="12" name="Picture 2" descr="\\192.168.0.15\공유폴더\4. 과제\조별\4조\과제20_ERD_mapping_0110\0116\논리모델_0116.png"/>
            <p:cNvPicPr>
              <a:picLocks noChangeAspect="1" noChangeArrowheads="1"/>
            </p:cNvPicPr>
            <p:nvPr/>
          </p:nvPicPr>
          <p:blipFill>
            <a:blip r:embed="rId3" cstate="print"/>
            <a:srcRect l="49194" r="-1204" b="22951"/>
            <a:stretch>
              <a:fillRect/>
            </a:stretch>
          </p:blipFill>
          <p:spPr bwMode="auto">
            <a:xfrm>
              <a:off x="5652120" y="548680"/>
              <a:ext cx="3491880" cy="2208964"/>
            </a:xfrm>
            <a:prstGeom prst="rect">
              <a:avLst/>
            </a:prstGeom>
            <a:noFill/>
          </p:spPr>
        </p:pic>
        <p:sp>
          <p:nvSpPr>
            <p:cNvPr id="13" name="직사각형 12"/>
            <p:cNvSpPr/>
            <p:nvPr/>
          </p:nvSpPr>
          <p:spPr>
            <a:xfrm>
              <a:off x="5652120" y="548680"/>
              <a:ext cx="2034384" cy="1656184"/>
            </a:xfrm>
            <a:prstGeom prst="rect">
              <a:avLst/>
            </a:prstGeom>
            <a:noFill/>
            <a:ln>
              <a:solidFill>
                <a:srgbClr val="FF34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200" b="1" dirty="0" smtClean="0">
                <a:solidFill>
                  <a:srgbClr val="EBEBF0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700808"/>
            <a:ext cx="54970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u="sng" dirty="0" smtClean="0">
                <a:latin typeface="+mn-ea"/>
              </a:rPr>
              <a:t>미세먼지 </a:t>
            </a:r>
            <a:r>
              <a:rPr lang="en-US" altLang="ko-KR" b="1" u="sng" dirty="0" smtClean="0">
                <a:latin typeface="+mn-ea"/>
              </a:rPr>
              <a:t>Raw Data :</a:t>
            </a:r>
          </a:p>
          <a:p>
            <a:pPr>
              <a:defRPr/>
            </a:pPr>
            <a:r>
              <a:rPr lang="ko-KR" altLang="en-US" b="1" u="sng" dirty="0" smtClean="0">
                <a:latin typeface="+mn-ea"/>
              </a:rPr>
              <a:t>주소 데이터 </a:t>
            </a:r>
            <a:r>
              <a:rPr lang="en-US" altLang="ko-KR" b="1" u="sng" dirty="0" smtClean="0">
                <a:latin typeface="+mn-ea"/>
              </a:rPr>
              <a:t>: </a:t>
            </a:r>
            <a:r>
              <a:rPr lang="ko-KR" altLang="en-US" b="1" u="sng" dirty="0" smtClean="0">
                <a:latin typeface="+mn-ea"/>
              </a:rPr>
              <a:t>도</a:t>
            </a:r>
            <a:r>
              <a:rPr lang="en-US" altLang="ko-KR" b="1" u="sng" dirty="0" smtClean="0">
                <a:latin typeface="+mn-ea"/>
              </a:rPr>
              <a:t>-</a:t>
            </a:r>
            <a:r>
              <a:rPr lang="ko-KR" altLang="en-US" b="1" u="sng" dirty="0" smtClean="0">
                <a:latin typeface="+mn-ea"/>
              </a:rPr>
              <a:t>시</a:t>
            </a:r>
            <a:r>
              <a:rPr lang="en-US" altLang="ko-KR" b="1" u="sng" dirty="0" smtClean="0">
                <a:latin typeface="+mn-ea"/>
              </a:rPr>
              <a:t>-</a:t>
            </a:r>
            <a:r>
              <a:rPr lang="ko-KR" altLang="en-US" b="1" u="sng" dirty="0" smtClean="0">
                <a:latin typeface="+mn-ea"/>
              </a:rPr>
              <a:t>동</a:t>
            </a:r>
            <a:r>
              <a:rPr lang="en-US" altLang="ko-KR" b="1" u="sng" dirty="0" smtClean="0">
                <a:latin typeface="+mn-ea"/>
              </a:rPr>
              <a:t>/</a:t>
            </a:r>
            <a:r>
              <a:rPr lang="ko-KR" altLang="en-US" b="1" u="sng" dirty="0" smtClean="0">
                <a:latin typeface="+mn-ea"/>
              </a:rPr>
              <a:t>구 단위 측정소 명까지 기재</a:t>
            </a:r>
            <a:endParaRPr lang="en-US" altLang="ko-KR" b="1" u="sng" dirty="0" smtClean="0">
              <a:latin typeface="+mn-ea"/>
            </a:endParaRPr>
          </a:p>
          <a:p>
            <a:pPr>
              <a:defRPr/>
            </a:pPr>
            <a:r>
              <a:rPr lang="ko-KR" altLang="en-US" b="1" u="sng" dirty="0" smtClean="0">
                <a:latin typeface="+mn-ea"/>
              </a:rPr>
              <a:t>측정시점 데이터 </a:t>
            </a:r>
            <a:r>
              <a:rPr lang="en-US" altLang="ko-KR" b="1" u="sng" dirty="0" smtClean="0">
                <a:latin typeface="+mn-ea"/>
              </a:rPr>
              <a:t>: </a:t>
            </a:r>
            <a:r>
              <a:rPr lang="ko-KR" altLang="en-US" b="1" u="sng" dirty="0" smtClean="0">
                <a:latin typeface="+mn-ea"/>
              </a:rPr>
              <a:t>년</a:t>
            </a:r>
            <a:r>
              <a:rPr lang="en-US" altLang="ko-KR" b="1" u="sng" dirty="0" smtClean="0">
                <a:latin typeface="+mn-ea"/>
              </a:rPr>
              <a:t>-</a:t>
            </a:r>
            <a:r>
              <a:rPr lang="ko-KR" altLang="en-US" b="1" u="sng" dirty="0" smtClean="0">
                <a:latin typeface="+mn-ea"/>
              </a:rPr>
              <a:t>월</a:t>
            </a:r>
            <a:r>
              <a:rPr lang="en-US" altLang="ko-KR" b="1" u="sng" dirty="0" smtClean="0">
                <a:latin typeface="+mn-ea"/>
              </a:rPr>
              <a:t>-</a:t>
            </a:r>
            <a:r>
              <a:rPr lang="ko-KR" altLang="en-US" b="1" u="sng" dirty="0" smtClean="0">
                <a:latin typeface="+mn-ea"/>
              </a:rPr>
              <a:t>일</a:t>
            </a:r>
            <a:r>
              <a:rPr lang="en-US" altLang="ko-KR" b="1" u="sng" dirty="0" smtClean="0">
                <a:latin typeface="+mn-ea"/>
              </a:rPr>
              <a:t>-</a:t>
            </a:r>
            <a:r>
              <a:rPr lang="ko-KR" altLang="en-US" b="1" u="sng" dirty="0" smtClean="0">
                <a:latin typeface="+mn-ea"/>
              </a:rPr>
              <a:t>시 단위로 측정</a:t>
            </a:r>
            <a:endParaRPr lang="en-US" altLang="ko-KR" b="1" u="sng" dirty="0" smtClean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55892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/>
              <a:buChar char="Ø"/>
              <a:defRPr/>
            </a:pPr>
            <a:r>
              <a:rPr lang="ko-KR" altLang="en-US" b="1" u="sng" dirty="0" smtClean="0">
                <a:latin typeface="+mn-ea"/>
              </a:rPr>
              <a:t> 향후 다른 기상데이터와 결합분석 위해</a:t>
            </a:r>
            <a:r>
              <a:rPr lang="en-US" altLang="ko-KR" b="1" u="sng" dirty="0" smtClean="0">
                <a:latin typeface="+mn-ea"/>
              </a:rPr>
              <a:t>,</a:t>
            </a:r>
          </a:p>
          <a:p>
            <a:pPr>
              <a:defRPr/>
            </a:pPr>
            <a:r>
              <a:rPr lang="en-US" altLang="ko-KR" b="1" u="sng" dirty="0" smtClean="0">
                <a:latin typeface="+mn-ea"/>
              </a:rPr>
              <a:t>    PK(</a:t>
            </a:r>
            <a:r>
              <a:rPr lang="ko-KR" altLang="en-US" b="1" u="sng" dirty="0" err="1" smtClean="0">
                <a:latin typeface="+mn-ea"/>
              </a:rPr>
              <a:t>년월일</a:t>
            </a:r>
            <a:r>
              <a:rPr lang="ko-KR" altLang="en-US" b="1" u="sng" dirty="0" smtClean="0">
                <a:latin typeface="+mn-ea"/>
              </a:rPr>
              <a:t> </a:t>
            </a:r>
            <a:r>
              <a:rPr lang="en-US" altLang="ko-KR" b="1" u="sng" dirty="0" smtClean="0">
                <a:latin typeface="+mn-ea"/>
              </a:rPr>
              <a:t>X </a:t>
            </a:r>
            <a:r>
              <a:rPr lang="ko-KR" altLang="en-US" b="1" u="sng" dirty="0" smtClean="0">
                <a:latin typeface="+mn-ea"/>
              </a:rPr>
              <a:t>시도구분코드</a:t>
            </a:r>
            <a:r>
              <a:rPr lang="en-US" altLang="ko-KR" b="1" u="sng" dirty="0" smtClean="0">
                <a:latin typeface="+mn-ea"/>
              </a:rPr>
              <a:t>)</a:t>
            </a:r>
            <a:r>
              <a:rPr lang="ko-KR" altLang="en-US" b="1" u="sng" dirty="0" smtClean="0">
                <a:latin typeface="+mn-ea"/>
              </a:rPr>
              <a:t>로 미세먼지 데이터를 처리함 </a:t>
            </a:r>
            <a:endParaRPr lang="ko-KR" altLang="en-US" b="1" u="sng" dirty="0">
              <a:latin typeface="+mn-ea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80928"/>
            <a:ext cx="822091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124744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/>
              <a:buChar char="Ø"/>
              <a:defRPr/>
            </a:pPr>
            <a:r>
              <a:rPr lang="ko-KR" altLang="en-US" b="1" u="sng" dirty="0" smtClean="0">
                <a:latin typeface="+mn-ea"/>
              </a:rPr>
              <a:t> 향후 다른 기상데이터와 결합분석 위해</a:t>
            </a:r>
            <a:r>
              <a:rPr lang="en-US" altLang="ko-KR" b="1" u="sng" dirty="0" smtClean="0">
                <a:latin typeface="+mn-ea"/>
              </a:rPr>
              <a:t>, PK(</a:t>
            </a:r>
            <a:r>
              <a:rPr lang="ko-KR" altLang="en-US" b="1" u="sng" dirty="0" err="1" smtClean="0">
                <a:latin typeface="+mn-ea"/>
              </a:rPr>
              <a:t>년월일</a:t>
            </a:r>
            <a:r>
              <a:rPr lang="ko-KR" altLang="en-US" b="1" u="sng" dirty="0" smtClean="0">
                <a:latin typeface="+mn-ea"/>
              </a:rPr>
              <a:t> </a:t>
            </a:r>
            <a:r>
              <a:rPr lang="en-US" altLang="ko-KR" b="1" u="sng" dirty="0" smtClean="0">
                <a:latin typeface="+mn-ea"/>
              </a:rPr>
              <a:t>X </a:t>
            </a:r>
            <a:r>
              <a:rPr lang="ko-KR" altLang="en-US" b="1" u="sng" dirty="0" smtClean="0">
                <a:latin typeface="+mn-ea"/>
              </a:rPr>
              <a:t>시도구분코드</a:t>
            </a:r>
            <a:r>
              <a:rPr lang="en-US" altLang="ko-KR" b="1" u="sng" dirty="0" smtClean="0">
                <a:latin typeface="+mn-ea"/>
              </a:rPr>
              <a:t>)</a:t>
            </a:r>
            <a:r>
              <a:rPr lang="ko-KR" altLang="en-US" b="1" u="sng" dirty="0" smtClean="0">
                <a:latin typeface="+mn-ea"/>
              </a:rPr>
              <a:t>로 미세먼지 데이터를 처리 </a:t>
            </a:r>
            <a:endParaRPr lang="ko-KR" altLang="en-US" b="1" u="sng" dirty="0">
              <a:latin typeface="+mn-ea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2"/>
            <a:ext cx="3293745" cy="410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564904"/>
            <a:ext cx="199578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아래쪽 화살표 12"/>
          <p:cNvSpPr/>
          <p:nvPr/>
        </p:nvSpPr>
        <p:spPr>
          <a:xfrm rot="16200000">
            <a:off x="2987824" y="3645024"/>
            <a:ext cx="720080" cy="432048"/>
          </a:xfrm>
          <a:prstGeom prst="downArrow">
            <a:avLst/>
          </a:prstGeom>
          <a:solidFill>
            <a:srgbClr val="73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220072" y="3645024"/>
            <a:ext cx="720080" cy="432048"/>
          </a:xfrm>
          <a:prstGeom prst="downArrow">
            <a:avLst/>
          </a:prstGeom>
          <a:solidFill>
            <a:srgbClr val="73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1680" y="6093296"/>
            <a:ext cx="6030625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주소 데이터 </a:t>
            </a:r>
            <a:r>
              <a:rPr lang="en-US" altLang="ko-KR" sz="1400" b="1" dirty="0" smtClean="0"/>
              <a:t>: </a:t>
            </a:r>
            <a:r>
              <a:rPr lang="en-US" altLang="ko-KR" sz="1400" b="1" dirty="0" err="1" smtClean="0"/>
              <a:t>Str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주소데이터 </a:t>
            </a:r>
            <a:r>
              <a:rPr lang="en-US" altLang="ko-KR" sz="1400" b="1" dirty="0" smtClean="0"/>
              <a:t>split  &gt;&gt; </a:t>
            </a:r>
            <a:r>
              <a:rPr lang="ko-KR" altLang="en-US" sz="1400" b="1" dirty="0" smtClean="0"/>
              <a:t>전국 </a:t>
            </a:r>
            <a:r>
              <a:rPr lang="en-US" altLang="ko-KR" sz="1400" b="1" dirty="0" smtClean="0"/>
              <a:t>17</a:t>
            </a:r>
            <a:r>
              <a:rPr lang="ko-KR" altLang="en-US" sz="1400" b="1" dirty="0" smtClean="0"/>
              <a:t>개 광역시</a:t>
            </a:r>
            <a:r>
              <a:rPr lang="en-US" altLang="ko-KR" sz="1400" b="1" dirty="0" smtClean="0"/>
              <a:t>&amp;</a:t>
            </a:r>
            <a:r>
              <a:rPr lang="ko-KR" altLang="en-US" sz="1400" b="1" dirty="0" smtClean="0"/>
              <a:t>도 코드 부여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시점 데이터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매일 일간 기준으로 미세먼지농도 평균치 집계</a:t>
            </a:r>
            <a:r>
              <a:rPr lang="en-US" altLang="ko-KR" sz="1400" b="1" dirty="0" smtClean="0"/>
              <a:t> </a:t>
            </a:r>
            <a:endParaRPr lang="ko-KR" altLang="en-US" sz="1400" b="1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2428868"/>
            <a:ext cx="307183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" name="그룹 6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62" name="직사각형 6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1124744"/>
            <a:ext cx="7520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+mn-ea"/>
              </a:rPr>
              <a:t>기상데이터 </a:t>
            </a:r>
            <a:r>
              <a:rPr lang="ko-KR" altLang="en-US" b="1" dirty="0" err="1" smtClean="0">
                <a:latin typeface="+mn-ea"/>
              </a:rPr>
              <a:t>결측값</a:t>
            </a:r>
            <a:r>
              <a:rPr lang="ko-KR" altLang="en-US" b="1" dirty="0" smtClean="0">
                <a:latin typeface="+mn-ea"/>
              </a:rPr>
              <a:t> 존재 </a:t>
            </a:r>
            <a:r>
              <a:rPr lang="en-US" altLang="ko-KR" b="1" dirty="0" smtClean="0">
                <a:latin typeface="+mn-ea"/>
              </a:rPr>
              <a:t>: ‘</a:t>
            </a:r>
            <a:r>
              <a:rPr lang="ko-KR" altLang="en-US" b="1" dirty="0" smtClean="0">
                <a:latin typeface="+mn-ea"/>
              </a:rPr>
              <a:t>세종특별시</a:t>
            </a:r>
            <a:r>
              <a:rPr lang="en-US" altLang="ko-KR" b="1" dirty="0" smtClean="0">
                <a:latin typeface="+mn-ea"/>
              </a:rPr>
              <a:t>’ </a:t>
            </a:r>
            <a:r>
              <a:rPr lang="ko-KR" altLang="en-US" b="1" dirty="0" smtClean="0">
                <a:latin typeface="+mn-ea"/>
              </a:rPr>
              <a:t>관련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행정구역 분류 오류에 기인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11" name="Picture 3" descr="\\192.168.0.15\공유폴더\4. 과제\조별\4조\중간프로젝트\기상데이터(2016-2018)\결측치처리관련\2_공간자료결측치보완기법.PNG"/>
          <p:cNvPicPr>
            <a:picLocks noChangeAspect="1" noChangeArrowheads="1"/>
          </p:cNvPicPr>
          <p:nvPr/>
        </p:nvPicPr>
        <p:blipFill>
          <a:blip r:embed="rId2" cstate="print"/>
          <a:srcRect b="4184"/>
          <a:stretch>
            <a:fillRect/>
          </a:stretch>
        </p:blipFill>
        <p:spPr bwMode="auto">
          <a:xfrm>
            <a:off x="611560" y="2132856"/>
            <a:ext cx="3816424" cy="4536504"/>
          </a:xfrm>
          <a:prstGeom prst="rect">
            <a:avLst/>
          </a:prstGeom>
          <a:noFill/>
        </p:spPr>
      </p:pic>
      <p:pic>
        <p:nvPicPr>
          <p:cNvPr id="12" name="Picture 4" descr="C:\Users\acorn\Desktop\세종시반경25km.PNG"/>
          <p:cNvPicPr>
            <a:picLocks noChangeAspect="1" noChangeArrowheads="1"/>
          </p:cNvPicPr>
          <p:nvPr/>
        </p:nvPicPr>
        <p:blipFill>
          <a:blip r:embed="rId3" cstate="print"/>
          <a:srcRect l="14257" t="4774" r="10569"/>
          <a:stretch>
            <a:fillRect/>
          </a:stretch>
        </p:blipFill>
        <p:spPr bwMode="auto">
          <a:xfrm>
            <a:off x="4932040" y="2852936"/>
            <a:ext cx="3240360" cy="3343129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11560" y="1537628"/>
            <a:ext cx="8208912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1400" b="1" dirty="0" smtClean="0"/>
              <a:t> 지리적 자료 </a:t>
            </a:r>
            <a:r>
              <a:rPr lang="ko-KR" altLang="en-US" sz="1400" b="1" dirty="0" err="1" smtClean="0"/>
              <a:t>결측치</a:t>
            </a:r>
            <a:r>
              <a:rPr lang="ko-KR" altLang="en-US" sz="1400" b="1" dirty="0" smtClean="0"/>
              <a:t> 보완 기법 </a:t>
            </a:r>
            <a:r>
              <a:rPr lang="ko-KR" altLang="en-US" sz="1400" b="1" dirty="0" err="1" smtClean="0"/>
              <a:t>서치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-&gt; </a:t>
            </a:r>
            <a:r>
              <a:rPr lang="ko-KR" altLang="en-US" sz="1400" b="1" dirty="0" smtClean="0"/>
              <a:t>지역평균법 적용</a:t>
            </a:r>
            <a:endParaRPr lang="en-US" altLang="ko-KR" sz="1400" b="1" dirty="0" smtClean="0"/>
          </a:p>
          <a:p>
            <a:pPr>
              <a:buFont typeface="Wingdings" pitchFamily="2" charset="2"/>
              <a:buChar char="Ø"/>
            </a:pP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전국 시 평균 면적</a:t>
            </a:r>
            <a:r>
              <a:rPr lang="en-US" altLang="ko-KR" sz="1400" b="1" dirty="0" smtClean="0"/>
              <a:t>(608.10 km2)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-&gt; </a:t>
            </a:r>
            <a:r>
              <a:rPr lang="ko-KR" altLang="en-US" sz="1400" b="1" dirty="0" smtClean="0"/>
              <a:t>약 </a:t>
            </a:r>
            <a:r>
              <a:rPr lang="en-US" altLang="ko-KR" sz="1400" b="1" dirty="0" smtClean="0"/>
              <a:t>25 km</a:t>
            </a:r>
            <a:r>
              <a:rPr lang="ko-KR" altLang="en-US" sz="1400" b="1" dirty="0" smtClean="0"/>
              <a:t>를 영향반경으로 설정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반경 내 측정된 데이터 사용</a:t>
            </a:r>
            <a:endParaRPr lang="en-US" altLang="ko-KR" sz="1400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683568" y="3717032"/>
            <a:ext cx="3600400" cy="360040"/>
          </a:xfrm>
          <a:prstGeom prst="rect">
            <a:avLst/>
          </a:prstGeom>
          <a:noFill/>
          <a:ln>
            <a:solidFill>
              <a:srgbClr val="FF34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84168" y="386104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err="1" smtClean="0">
                <a:solidFill>
                  <a:srgbClr val="2D1152"/>
                </a:solidFill>
                <a:latin typeface="+mn-ea"/>
              </a:rPr>
              <a:t>세종시</a:t>
            </a:r>
            <a:endParaRPr lang="en-US" altLang="ko-KR" b="1" u="sng" dirty="0" smtClean="0">
              <a:solidFill>
                <a:srgbClr val="2D1152"/>
              </a:solidFill>
              <a:latin typeface="+mn-ea"/>
            </a:endParaRPr>
          </a:p>
          <a:p>
            <a:r>
              <a:rPr lang="en-US" altLang="ko-KR" b="1" u="sng" dirty="0" smtClean="0">
                <a:solidFill>
                  <a:srgbClr val="2D1152"/>
                </a:solidFill>
                <a:latin typeface="+mn-ea"/>
              </a:rPr>
              <a:t>(</a:t>
            </a:r>
            <a:r>
              <a:rPr lang="ko-KR" altLang="en-US" b="1" u="sng" dirty="0" err="1" smtClean="0">
                <a:solidFill>
                  <a:srgbClr val="2D1152"/>
                </a:solidFill>
                <a:latin typeface="+mn-ea"/>
              </a:rPr>
              <a:t>결측점</a:t>
            </a:r>
            <a:r>
              <a:rPr lang="en-US" altLang="ko-KR" b="1" u="sng" dirty="0" smtClean="0">
                <a:solidFill>
                  <a:srgbClr val="2D1152"/>
                </a:solidFill>
                <a:latin typeface="+mn-ea"/>
              </a:rPr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380312" y="2996952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청주시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236296" y="5013176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mtClean="0"/>
              <a:t>대전시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716016" y="4797152"/>
            <a:ext cx="8771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 smtClean="0"/>
              <a:t>공주시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9" name="직사각형 28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8" y="112474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+mn-ea"/>
              </a:rPr>
              <a:t>미세먼지 데이터 </a:t>
            </a:r>
            <a:r>
              <a:rPr lang="ko-KR" altLang="en-US" b="1" dirty="0" err="1" smtClean="0">
                <a:latin typeface="+mn-ea"/>
              </a:rPr>
              <a:t>결측치</a:t>
            </a:r>
            <a:r>
              <a:rPr lang="ko-KR" altLang="en-US" b="1" dirty="0" smtClean="0">
                <a:latin typeface="+mn-ea"/>
              </a:rPr>
              <a:t> 처리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068960"/>
            <a:ext cx="576064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\\192.168.0.15\공유폴더\4. 과제\조별\4조\중간프로젝트\기상데이터(2016-2018)\미세먼지\결측치 확인, 삽입 코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628800"/>
            <a:ext cx="5676900" cy="409575"/>
          </a:xfrm>
          <a:prstGeom prst="rect">
            <a:avLst/>
          </a:prstGeom>
          <a:noFill/>
        </p:spPr>
      </p:pic>
      <p:sp>
        <p:nvSpPr>
          <p:cNvPr id="11" name="아래쪽 화살표 10"/>
          <p:cNvSpPr/>
          <p:nvPr/>
        </p:nvSpPr>
        <p:spPr>
          <a:xfrm>
            <a:off x="4067944" y="2276872"/>
            <a:ext cx="720080" cy="432048"/>
          </a:xfrm>
          <a:prstGeom prst="downArrow">
            <a:avLst/>
          </a:prstGeom>
          <a:solidFill>
            <a:srgbClr val="73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제목 1"/>
          <p:cNvSpPr>
            <a:spLocks noGrp="1"/>
          </p:cNvSpPr>
          <p:nvPr>
            <p:ph type="title"/>
          </p:nvPr>
        </p:nvSpPr>
        <p:spPr>
          <a:xfrm>
            <a:off x="285720" y="620688"/>
            <a:ext cx="2530475" cy="777875"/>
          </a:xfrm>
          <a:noFill/>
        </p:spPr>
        <p:txBody>
          <a:bodyPr/>
          <a:lstStyle/>
          <a:p>
            <a:pPr algn="l" eaLnBrk="1" hangingPunct="1"/>
            <a:r>
              <a:rPr lang="en-US" altLang="ko-KR" sz="3200" b="1" dirty="0" smtClean="0"/>
              <a:t>INDEX</a:t>
            </a:r>
            <a:endParaRPr lang="ko-KR" altLang="en-US" sz="32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11560" y="1428736"/>
            <a:ext cx="7920880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0232" y="188640"/>
            <a:ext cx="2260781" cy="2539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14414" y="1514424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주제 및 목적</a:t>
            </a: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기획의도</a:t>
            </a: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285720" y="1442986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1</a:t>
            </a:r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1214414" y="2228804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프로젝트 일정 계획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285720" y="2157366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12" name="직사각형 11"/>
          <p:cNvSpPr/>
          <p:nvPr/>
        </p:nvSpPr>
        <p:spPr>
          <a:xfrm>
            <a:off x="1214414" y="3371812"/>
            <a:ext cx="7429520" cy="1143008"/>
          </a:xfrm>
          <a:prstGeom prst="rect">
            <a:avLst/>
          </a:prstGeom>
          <a:solidFill>
            <a:srgbClr val="C48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(1) 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기획 및 </a:t>
            </a:r>
            <a:r>
              <a:rPr kumimoji="0"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섥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계</a:t>
            </a:r>
            <a:endParaRPr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(2) 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개발 환경 및 사용 툴</a:t>
            </a:r>
            <a:endParaRPr kumimoji="0"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285720" y="2871746"/>
            <a:ext cx="928694" cy="516394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3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1214414" y="2943184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프로젝트 진행 상황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4414" y="4800572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데이터 전처리 </a:t>
            </a: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시각화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285720" y="4729134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4</a:t>
            </a:r>
            <a:endParaRPr lang="ko-KR" altLang="en-US" sz="1600" b="1" dirty="0"/>
          </a:p>
        </p:txBody>
      </p:sp>
      <p:sp>
        <p:nvSpPr>
          <p:cNvPr id="20" name="직사각형 19"/>
          <p:cNvSpPr/>
          <p:nvPr/>
        </p:nvSpPr>
        <p:spPr>
          <a:xfrm>
            <a:off x="1214414" y="5214950"/>
            <a:ext cx="7429520" cy="1143008"/>
          </a:xfrm>
          <a:prstGeom prst="rect">
            <a:avLst/>
          </a:prstGeom>
          <a:solidFill>
            <a:srgbClr val="C48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AutoNum type="arabicParenBoth"/>
              <a:defRPr/>
            </a:pP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미세먼지</a:t>
            </a:r>
            <a:endParaRPr kumimoji="0"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AutoNum type="arabicParenBoth"/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기상데이터</a:t>
            </a:r>
            <a:endParaRPr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(3) 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진료데이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터</a:t>
            </a:r>
            <a:endParaRPr kumimoji="0"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933056"/>
            <a:ext cx="7488832" cy="2852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2736"/>
            <a:ext cx="7632848" cy="283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그룹 17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052736"/>
            <a:ext cx="741682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933056"/>
            <a:ext cx="7416824" cy="275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미세먼지 등급 기준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4480" y="1071546"/>
            <a:ext cx="5544324" cy="496321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1" name="직사각형 2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6" name="Picture 2" descr="\\192.168.0.15\공유폴더\4. 과제\조별\4조\중간프로젝트\기상데이터(2016-2018)\미세먼지\2016 전국 월별 미세먼지 농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536457" cy="2897148"/>
          </a:xfrm>
          <a:prstGeom prst="rect">
            <a:avLst/>
          </a:prstGeom>
          <a:noFill/>
        </p:spPr>
      </p:pic>
      <p:pic>
        <p:nvPicPr>
          <p:cNvPr id="8" name="Picture 3" descr="\\192.168.0.15\공유폴더\4. 과제\조별\4조\중간프로젝트\기상데이터(2016-2018)\미세먼지\2016 전국 월별 초미세먼지 농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933056"/>
            <a:ext cx="7471933" cy="2722932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217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Fine Dust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" name="Picture 4" descr="\\192.168.0.15\공유폴더\4. 과제\조별\4조\중간프로젝트\기상데이터(2016-2018)\미세먼지\연도별 전국 초미세 먼지 농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132856"/>
            <a:ext cx="4104456" cy="2736700"/>
          </a:xfrm>
          <a:prstGeom prst="rect">
            <a:avLst/>
          </a:prstGeom>
          <a:noFill/>
        </p:spPr>
      </p:pic>
      <p:pic>
        <p:nvPicPr>
          <p:cNvPr id="11" name="Picture 5" descr="\\192.168.0.15\공유폴더\4. 과제\조별\4조\중간프로젝트\기상데이터(2016-2018)\미세먼지\연도별 전국 미세 먼지 농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4104456" cy="2736700"/>
          </a:xfrm>
          <a:prstGeom prst="rect">
            <a:avLst/>
          </a:prstGeom>
          <a:noFill/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미세먼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419980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Data – Raw Weather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7904" y="602128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기상청</a:t>
            </a:r>
            <a:endParaRPr lang="ko-KR" alt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76672"/>
            <a:ext cx="3267128" cy="281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16216" y="620688"/>
            <a:ext cx="2448272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5472608" cy="419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92896"/>
            <a:ext cx="6164610" cy="270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184482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Raw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692696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9592" y="126876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latin typeface="+mn-ea"/>
              </a:rPr>
              <a:t>결측치</a:t>
            </a:r>
            <a:r>
              <a:rPr lang="ko-KR" altLang="en-US" b="1" dirty="0" smtClean="0">
                <a:latin typeface="+mn-ea"/>
              </a:rPr>
              <a:t> 및 이상치</a:t>
            </a:r>
            <a:endParaRPr lang="en-US" altLang="ko-KR" b="1" dirty="0">
              <a:latin typeface="+mn-ea"/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88840"/>
            <a:ext cx="2827397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348880"/>
            <a:ext cx="42481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645024"/>
            <a:ext cx="35814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00" y="2060848"/>
            <a:ext cx="8677472" cy="224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494116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기상 데이터 추출 </a:t>
            </a:r>
            <a:r>
              <a:rPr lang="en-US" altLang="ko-KR" dirty="0"/>
              <a:t>– </a:t>
            </a:r>
            <a:r>
              <a:rPr lang="ko-KR" altLang="en-US" dirty="0"/>
              <a:t>기상청 홈페이지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980728"/>
            <a:ext cx="61245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>
          <a:xfrm>
            <a:off x="8244408" y="2708920"/>
            <a:ext cx="50405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88024" y="2708920"/>
            <a:ext cx="50405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067944" y="2708920"/>
            <a:ext cx="504056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5" name="직사각형 2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31640" y="5085184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/>
            <a:r>
              <a:rPr lang="en-US" altLang="ko-KR" dirty="0"/>
              <a:t>2. </a:t>
            </a:r>
            <a:r>
              <a:rPr lang="ko-KR" altLang="en-US" dirty="0"/>
              <a:t>일 최심신적설</a:t>
            </a:r>
            <a:r>
              <a:rPr lang="en-US" altLang="ko-KR" dirty="0"/>
              <a:t>, </a:t>
            </a:r>
            <a:r>
              <a:rPr lang="ko-KR" altLang="en-US" dirty="0" err="1"/>
              <a:t>일강수량</a:t>
            </a:r>
            <a:r>
              <a:rPr lang="en-US" altLang="ko-KR" dirty="0"/>
              <a:t>, </a:t>
            </a:r>
            <a:r>
              <a:rPr lang="ko-KR" altLang="en-US" dirty="0" err="1"/>
              <a:t>강수계속시간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r>
              <a:rPr lang="en-US" altLang="ko-KR" dirty="0"/>
              <a:t>(0 </a:t>
            </a:r>
            <a:r>
              <a:rPr lang="ko-KR" altLang="en-US" dirty="0"/>
              <a:t>대입</a:t>
            </a:r>
            <a:r>
              <a:rPr lang="en-US" altLang="ko-KR" dirty="0"/>
              <a:t>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725144"/>
            <a:ext cx="5734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132856"/>
            <a:ext cx="47053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196752"/>
            <a:ext cx="24003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419872" y="37890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시도코드 부여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0" y="2708920"/>
            <a:ext cx="48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/>
              <a:t>3. </a:t>
            </a:r>
            <a:r>
              <a:rPr lang="ko-KR" altLang="en-US" dirty="0"/>
              <a:t>세종 지역 임시 데이터 생성</a:t>
            </a:r>
            <a:endParaRPr lang="en-US" altLang="ko-KR" dirty="0"/>
          </a:p>
          <a:p>
            <a:pPr marL="342900" indent="-342900" algn="ctr"/>
            <a:r>
              <a:rPr lang="en-US" altLang="ko-KR" dirty="0"/>
              <a:t>( </a:t>
            </a:r>
            <a:r>
              <a:rPr lang="ko-KR" altLang="en-US" dirty="0"/>
              <a:t>대전 </a:t>
            </a:r>
            <a:r>
              <a:rPr lang="en-US" altLang="ko-KR" dirty="0"/>
              <a:t>+ </a:t>
            </a:r>
            <a:r>
              <a:rPr lang="ko-KR" altLang="en-US" dirty="0"/>
              <a:t>청주의 평균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6" name="Picture 2" descr="\\192.168.0.15\공유폴더\4. 과제\조별\4조\중간프로젝트\기상데이터(2016-2018)\결측치처리관련\2_공간자료결측치보완기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764704"/>
            <a:ext cx="4388201" cy="4608512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517232"/>
            <a:ext cx="5457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404664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1" name="직사각형 2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제목 1"/>
          <p:cNvSpPr>
            <a:spLocks noGrp="1"/>
          </p:cNvSpPr>
          <p:nvPr>
            <p:ph type="title"/>
          </p:nvPr>
        </p:nvSpPr>
        <p:spPr>
          <a:xfrm>
            <a:off x="285720" y="620688"/>
            <a:ext cx="2530475" cy="777875"/>
          </a:xfrm>
          <a:noFill/>
        </p:spPr>
        <p:txBody>
          <a:bodyPr/>
          <a:lstStyle/>
          <a:p>
            <a:pPr algn="l" eaLnBrk="1" hangingPunct="1"/>
            <a:r>
              <a:rPr lang="en-US" altLang="ko-KR" sz="3200" b="1" dirty="0" smtClean="0"/>
              <a:t>INDEX</a:t>
            </a:r>
            <a:endParaRPr lang="ko-KR" altLang="en-US" sz="32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11560" y="1214422"/>
            <a:ext cx="7920880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0232" y="188640"/>
            <a:ext cx="2260781" cy="2539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85852" y="1643050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분석 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&amp;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인싸이트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357158" y="1571612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5</a:t>
            </a:r>
            <a:endParaRPr lang="ko-KR" altLang="en-US" sz="1600" b="1" dirty="0"/>
          </a:p>
        </p:txBody>
      </p:sp>
      <p:sp>
        <p:nvSpPr>
          <p:cNvPr id="17" name="직사각형 16"/>
          <p:cNvSpPr/>
          <p:nvPr/>
        </p:nvSpPr>
        <p:spPr>
          <a:xfrm>
            <a:off x="1285852" y="2000240"/>
            <a:ext cx="7429520" cy="1857388"/>
          </a:xfrm>
          <a:prstGeom prst="rect">
            <a:avLst/>
          </a:prstGeom>
          <a:solidFill>
            <a:srgbClr val="C48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AutoNum type="arabicParenBoth"/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연도별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지역별 요인들 추이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시계열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buAutoNum type="arabicParenBoth"/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지역별 분산 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분산분석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지역별 군집화 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머신러닝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군집 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342900" indent="-3429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(4)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군집별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분기별 요인 분석 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지도 시각화를 이용한 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(5) </a:t>
            </a:r>
            <a:r>
              <a:rPr kumimoji="0"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군집별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요인들 회귀 분석 </a:t>
            </a: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회귀 분석</a:t>
            </a:r>
            <a:r>
              <a:rPr kumimoji="0"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(6)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군집별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분류 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 (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j-ea"/>
                <a:ea typeface="+mj-ea"/>
              </a:rPr>
              <a:t>머신러닝</a:t>
            </a: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분류 분석</a:t>
            </a: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0" lang="en-US" altLang="ko-KR" sz="16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85852" y="4071942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최종 결론 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및 향후 기대효과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순서도: 대체 처리 18"/>
          <p:cNvSpPr/>
          <p:nvPr/>
        </p:nvSpPr>
        <p:spPr>
          <a:xfrm>
            <a:off x="357158" y="4000504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6</a:t>
            </a:r>
            <a:endParaRPr lang="ko-KR" altLang="en-US" sz="1600" b="1" dirty="0"/>
          </a:p>
        </p:txBody>
      </p:sp>
      <p:sp>
        <p:nvSpPr>
          <p:cNvPr id="21" name="직사각형 20"/>
          <p:cNvSpPr/>
          <p:nvPr/>
        </p:nvSpPr>
        <p:spPr>
          <a:xfrm>
            <a:off x="1285852" y="4819697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Q &amp; A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순서도: 대체 처리 21"/>
          <p:cNvSpPr/>
          <p:nvPr/>
        </p:nvSpPr>
        <p:spPr>
          <a:xfrm>
            <a:off x="357158" y="4748259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7</a:t>
            </a:r>
            <a:endParaRPr lang="ko-KR" altLang="en-US" sz="1600" b="1" dirty="0"/>
          </a:p>
        </p:txBody>
      </p:sp>
      <p:sp>
        <p:nvSpPr>
          <p:cNvPr id="23" name="직사각형 22"/>
          <p:cNvSpPr/>
          <p:nvPr/>
        </p:nvSpPr>
        <p:spPr>
          <a:xfrm>
            <a:off x="1285852" y="5572140"/>
            <a:ext cx="7429520" cy="428628"/>
          </a:xfrm>
          <a:prstGeom prst="rect">
            <a:avLst/>
          </a:prstGeom>
          <a:solidFill>
            <a:srgbClr val="DCB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코드 첨부</a:t>
            </a:r>
            <a:endParaRPr kumimoji="0"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순서도: 대체 처리 23"/>
          <p:cNvSpPr/>
          <p:nvPr/>
        </p:nvSpPr>
        <p:spPr>
          <a:xfrm>
            <a:off x="357158" y="5500702"/>
            <a:ext cx="928694" cy="523879"/>
          </a:xfrm>
          <a:prstGeom prst="flowChartAlternateProcess">
            <a:avLst/>
          </a:prstGeom>
          <a:solidFill>
            <a:srgbClr val="352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8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1214438"/>
            <a:ext cx="76962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87727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저장된 데이터 예시 </a:t>
            </a:r>
            <a:r>
              <a:rPr lang="en-US" altLang="ko-KR" dirty="0"/>
              <a:t>(</a:t>
            </a:r>
            <a:r>
              <a:rPr lang="ko-KR" altLang="en-US" dirty="0"/>
              <a:t>그림은 </a:t>
            </a:r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5576" y="1844824"/>
            <a:ext cx="1800200" cy="3312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1" name="직사각형 2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3608" y="429309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 ~ 2018</a:t>
            </a:r>
            <a:r>
              <a:rPr lang="ko-KR" altLang="en-US" dirty="0"/>
              <a:t>년 데이터 합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2348880"/>
            <a:ext cx="87820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6" name="직사각형 25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7330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8ECABD-0E7F-4AC9-A7EA-DE7032D860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980728"/>
            <a:ext cx="7632848" cy="3498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8625A5-9ACE-44C9-B61E-8ADBB8BEC403}"/>
              </a:ext>
            </a:extLst>
          </p:cNvPr>
          <p:cNvSpPr txBox="1"/>
          <p:nvPr/>
        </p:nvSpPr>
        <p:spPr>
          <a:xfrm>
            <a:off x="1187624" y="490165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 ~ 2018</a:t>
            </a:r>
            <a:r>
              <a:rPr lang="ko-KR" altLang="en-US" dirty="0"/>
              <a:t>년 데이터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1" name="직사각형 2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FCCDBCB-6CEE-4AFC-BA00-BB5E27223B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4784"/>
            <a:ext cx="9144000" cy="3685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09A4B-4296-4779-9639-0E1CF926DC0E}"/>
              </a:ext>
            </a:extLst>
          </p:cNvPr>
          <p:cNvSpPr txBox="1"/>
          <p:nvPr/>
        </p:nvSpPr>
        <p:spPr>
          <a:xfrm>
            <a:off x="1187624" y="537321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연도별 월 평균기온 추출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44626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09A4B-4296-4779-9639-0E1CF926DC0E}"/>
              </a:ext>
            </a:extLst>
          </p:cNvPr>
          <p:cNvSpPr txBox="1"/>
          <p:nvPr/>
        </p:nvSpPr>
        <p:spPr>
          <a:xfrm>
            <a:off x="1187623" y="487642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~ 2018</a:t>
            </a:r>
            <a:r>
              <a:rPr lang="ko-KR" altLang="en-US" dirty="0"/>
              <a:t>년 국내 월 평균기온 변화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E57E975A-8B2F-40B1-A9EB-B5B143009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794" y="980728"/>
            <a:ext cx="5486411" cy="365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B59F4B-7A14-48DE-BBF6-7138FE5A8115}"/>
              </a:ext>
            </a:extLst>
          </p:cNvPr>
          <p:cNvSpPr txBox="1"/>
          <p:nvPr/>
        </p:nvSpPr>
        <p:spPr>
          <a:xfrm>
            <a:off x="539552" y="553615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완전 일치하진 않지만 대체적으로 기온 변화가 유사한 것을 알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0EB8AD-4EE3-4F56-857C-46A2434F9CE9}"/>
              </a:ext>
            </a:extLst>
          </p:cNvPr>
          <p:cNvSpPr txBox="1"/>
          <p:nvPr/>
        </p:nvSpPr>
        <p:spPr>
          <a:xfrm>
            <a:off x="539552" y="5920799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같은 기간 내에 환자 진료건수와 비교 가능하다 판단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3" name="직사각형 22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38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09A4B-4296-4779-9639-0E1CF926DC0E}"/>
              </a:ext>
            </a:extLst>
          </p:cNvPr>
          <p:cNvSpPr txBox="1"/>
          <p:nvPr/>
        </p:nvSpPr>
        <p:spPr>
          <a:xfrm>
            <a:off x="1187623" y="487642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 국내 월 평균기온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0EB8AD-4EE3-4F56-857C-46A2434F9CE9}"/>
              </a:ext>
            </a:extLst>
          </p:cNvPr>
          <p:cNvSpPr txBox="1"/>
          <p:nvPr/>
        </p:nvSpPr>
        <p:spPr>
          <a:xfrm>
            <a:off x="539552" y="5330539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같은 기간 내에 환자 진료건수와 비교 가능하다 판단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47B709-89D8-41C8-A815-7CF06A5FE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898079"/>
            <a:ext cx="5486411" cy="36576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6265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09A4B-4296-4779-9639-0E1CF926DC0E}"/>
              </a:ext>
            </a:extLst>
          </p:cNvPr>
          <p:cNvSpPr txBox="1"/>
          <p:nvPr/>
        </p:nvSpPr>
        <p:spPr>
          <a:xfrm>
            <a:off x="1187623" y="487642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</a:t>
            </a:r>
            <a:r>
              <a:rPr lang="ko-KR" altLang="en-US" dirty="0"/>
              <a:t>년 국내 월 평균기온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0EB8AD-4EE3-4F56-857C-46A2434F9CE9}"/>
              </a:ext>
            </a:extLst>
          </p:cNvPr>
          <p:cNvSpPr txBox="1"/>
          <p:nvPr/>
        </p:nvSpPr>
        <p:spPr>
          <a:xfrm>
            <a:off x="539552" y="5330539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같은 기간 내에 환자 진료건수와 비교 가능하다 판단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47AE0A2-6061-454D-BB23-BB8E8DA0BE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1949" y="875583"/>
            <a:ext cx="5486411" cy="36576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5442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809A4B-4296-4779-9639-0E1CF926DC0E}"/>
              </a:ext>
            </a:extLst>
          </p:cNvPr>
          <p:cNvSpPr txBox="1"/>
          <p:nvPr/>
        </p:nvSpPr>
        <p:spPr>
          <a:xfrm>
            <a:off x="1187623" y="487642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2018</a:t>
            </a:r>
            <a:r>
              <a:rPr lang="ko-KR" altLang="en-US" dirty="0"/>
              <a:t>년 국내 월 평균기온 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70EB8AD-4EE3-4F56-857C-46A2434F9CE9}"/>
              </a:ext>
            </a:extLst>
          </p:cNvPr>
          <p:cNvSpPr txBox="1"/>
          <p:nvPr/>
        </p:nvSpPr>
        <p:spPr>
          <a:xfrm>
            <a:off x="539552" y="5330539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같은 기간 내에 환자 진료건수와 비교 가능하다 판단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2A0938-68B9-4815-B305-50BAEA871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8793" y="893407"/>
            <a:ext cx="5486411" cy="36576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544" y="548680"/>
            <a:ext cx="20657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Data - Weather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기상데이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383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461658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</a:rPr>
              <a:t>Data – Medical Record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1484784"/>
            <a:ext cx="792087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ko-KR" sz="1600" b="1" dirty="0" smtClean="0">
                <a:latin typeface="+mn-lt"/>
                <a:ea typeface="+mn-ea"/>
              </a:rPr>
              <a:t>Datasets Source: </a:t>
            </a:r>
            <a:r>
              <a:rPr lang="ko-KR" altLang="en-US" sz="1600" dirty="0" smtClean="0">
                <a:latin typeface="+mn-lt"/>
                <a:ea typeface="+mn-ea"/>
              </a:rPr>
              <a:t>국민건강보험공단</a:t>
            </a:r>
            <a:r>
              <a:rPr lang="en-US" altLang="ko-KR" sz="1600" dirty="0" smtClean="0">
                <a:latin typeface="+mn-lt"/>
                <a:ea typeface="+mn-ea"/>
              </a:rPr>
              <a:t/>
            </a:r>
            <a:br>
              <a:rPr lang="en-US" altLang="ko-KR" sz="1600" dirty="0" smtClean="0">
                <a:latin typeface="+mn-lt"/>
                <a:ea typeface="+mn-ea"/>
              </a:rPr>
            </a:br>
            <a:r>
              <a:rPr lang="en-US" altLang="ko-KR" sz="1600" dirty="0" smtClean="0">
                <a:latin typeface="+mn-lt"/>
                <a:ea typeface="+mn-ea"/>
              </a:rPr>
              <a:t/>
            </a:r>
            <a:br>
              <a:rPr lang="en-US" altLang="ko-KR" sz="1600" dirty="0" smtClean="0">
                <a:latin typeface="+mn-lt"/>
                <a:ea typeface="+mn-ea"/>
              </a:rPr>
            </a:br>
            <a:endParaRPr lang="en-US" altLang="ko-KR" sz="1600" dirty="0" smtClean="0">
              <a:latin typeface="+mn-lt"/>
              <a:ea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600" b="1" dirty="0" smtClean="0">
              <a:latin typeface="+mn-lt"/>
              <a:ea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 sz="1600" b="1" dirty="0" smtClean="0">
              <a:latin typeface="+mn-lt"/>
              <a:ea typeface="+mn-ea"/>
            </a:endParaRPr>
          </a:p>
          <a:p>
            <a:pPr marL="342900" indent="-342900">
              <a:defRPr/>
            </a:pPr>
            <a:r>
              <a:rPr lang="en-US" altLang="ko-KR" sz="1600" b="1" dirty="0" smtClean="0">
                <a:latin typeface="+mn-lt"/>
                <a:ea typeface="+mn-ea"/>
              </a:rPr>
              <a:t/>
            </a:r>
            <a:br>
              <a:rPr lang="en-US" altLang="ko-KR" sz="1600" b="1" dirty="0" smtClean="0">
                <a:latin typeface="+mn-lt"/>
                <a:ea typeface="+mn-ea"/>
              </a:rPr>
            </a:br>
            <a:endParaRPr lang="ko" altLang="en-US" sz="1200" dirty="0" smtClean="0"/>
          </a:p>
          <a:p>
            <a:r>
              <a:rPr lang="en-US" altLang="ko-KR" sz="1600" b="1" dirty="0" smtClean="0"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latin typeface="+mn-ea"/>
                <a:ea typeface="+mn-ea"/>
              </a:rPr>
            </a:br>
            <a:endParaRPr lang="en-US" altLang="ko-KR" sz="1600" b="1" dirty="0" smtClean="0">
              <a:latin typeface="+mn-ea"/>
              <a:ea typeface="+mn-ea"/>
            </a:endParaRPr>
          </a:p>
          <a:p>
            <a:pPr>
              <a:defRPr/>
            </a:pP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835138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2132856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lt"/>
              </a:rPr>
              <a:t>요양일수      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err="1" smtClean="0">
                <a:latin typeface="+mn-lt"/>
              </a:rPr>
              <a:t>입내원일수</a:t>
            </a:r>
            <a:r>
              <a:rPr lang="ko-KR" altLang="en-US" sz="1200" dirty="0" smtClean="0">
                <a:latin typeface="+mn-lt"/>
              </a:rPr>
              <a:t>     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err="1" smtClean="0">
                <a:latin typeface="+mn-lt"/>
              </a:rPr>
              <a:t>심결가산율</a:t>
            </a:r>
            <a:r>
              <a:rPr lang="ko-KR" altLang="en-US" sz="1200" dirty="0" smtClean="0">
                <a:latin typeface="+mn-lt"/>
              </a:rPr>
              <a:t>         </a:t>
            </a:r>
            <a:r>
              <a:rPr lang="en-US" altLang="ko" sz="1200" dirty="0" smtClean="0">
                <a:latin typeface="+mn-lt"/>
              </a:rPr>
              <a:t>float64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err="1" smtClean="0">
                <a:latin typeface="+mn-lt"/>
              </a:rPr>
              <a:t>심결요양급여비용총액</a:t>
            </a:r>
            <a:r>
              <a:rPr lang="ko-KR" altLang="en-US" sz="1200" dirty="0" smtClean="0">
                <a:latin typeface="+mn-lt"/>
              </a:rPr>
              <a:t>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err="1" smtClean="0">
                <a:latin typeface="+mn-lt"/>
              </a:rPr>
              <a:t>심결본인부담금</a:t>
            </a:r>
            <a:r>
              <a:rPr lang="ko-KR" altLang="en-US" sz="1200" dirty="0" smtClean="0">
                <a:latin typeface="+mn-lt"/>
              </a:rPr>
              <a:t>   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err="1" smtClean="0">
                <a:latin typeface="+mn-lt"/>
              </a:rPr>
              <a:t>심결보험자부담금</a:t>
            </a:r>
            <a:r>
              <a:rPr lang="ko-KR" altLang="en-US" sz="1200" dirty="0" smtClean="0">
                <a:latin typeface="+mn-lt"/>
              </a:rPr>
              <a:t>  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err="1" smtClean="0">
                <a:latin typeface="+mn-lt"/>
              </a:rPr>
              <a:t>총처방일수</a:t>
            </a:r>
            <a:r>
              <a:rPr lang="ko-KR" altLang="en-US" sz="1200" dirty="0" smtClean="0">
                <a:latin typeface="+mn-lt"/>
              </a:rPr>
              <a:t>     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ko-KR" altLang="en-US" sz="1200" dirty="0" smtClean="0">
                <a:latin typeface="+mn-lt"/>
              </a:rPr>
              <a:t>데이터기준일자       </a:t>
            </a:r>
            <a:r>
              <a:rPr lang="en-US" altLang="ko" sz="1200" dirty="0" smtClean="0">
                <a:latin typeface="+mn-lt"/>
              </a:rPr>
              <a:t>int64</a:t>
            </a:r>
            <a:endParaRPr lang="ko" altLang="en-US" sz="1200" dirty="0" smtClean="0">
              <a:latin typeface="+mn-lt"/>
            </a:endParaRPr>
          </a:p>
          <a:p>
            <a:r>
              <a:rPr lang="en-US" altLang="ko" sz="1200" dirty="0" err="1" smtClean="0">
                <a:latin typeface="+mn-lt"/>
              </a:rPr>
              <a:t>dtypes</a:t>
            </a:r>
            <a:r>
              <a:rPr lang="en-US" altLang="ko" sz="1200" dirty="0" smtClean="0">
                <a:latin typeface="+mn-lt"/>
              </a:rPr>
              <a:t>: float64(1), int64(17), object(2)</a:t>
            </a:r>
            <a:endParaRPr lang="ko" altLang="en-US" sz="1200" dirty="0" smtClean="0">
              <a:latin typeface="+mn-lt"/>
            </a:endParaRPr>
          </a:p>
          <a:p>
            <a:r>
              <a:rPr lang="en-US" altLang="ko" sz="1200" dirty="0" smtClean="0">
                <a:latin typeface="+mn-lt"/>
              </a:rPr>
              <a:t>memory usage: 1.9+ GB</a:t>
            </a:r>
            <a:endParaRPr lang="ko-KR" altLang="en-US" sz="1200" dirty="0">
              <a:latin typeface="+mn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1412776"/>
            <a:ext cx="4572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en-US" altLang="ko-KR" sz="1600" b="1" dirty="0" smtClean="0">
                <a:latin typeface="+mn-ea"/>
              </a:rPr>
              <a:t>2. Data Frame Description:</a:t>
            </a:r>
            <a:r>
              <a:rPr lang="en-US" altLang="ko-KR" sz="2400" b="1" dirty="0" smtClean="0">
                <a:latin typeface="+mn-ea"/>
              </a:rPr>
              <a:t/>
            </a:r>
            <a:br>
              <a:rPr lang="en-US" altLang="ko-KR" sz="2400" b="1" dirty="0" smtClean="0">
                <a:latin typeface="+mn-ea"/>
              </a:rPr>
            </a:br>
            <a:r>
              <a:rPr lang="en-US" altLang="ko" sz="1200" dirty="0" err="1" smtClean="0"/>
              <a:t>RangeIndex</a:t>
            </a:r>
            <a:r>
              <a:rPr lang="en-US" altLang="ko" sz="1200" dirty="0" smtClean="0"/>
              <a:t>: 12.974.000 entries, 0 to 12.973.999</a:t>
            </a:r>
            <a:br>
              <a:rPr lang="en-US" altLang="ko" sz="1200" dirty="0" smtClean="0"/>
            </a:br>
            <a:r>
              <a:rPr lang="en-US" altLang="ko" sz="1200" dirty="0" smtClean="0"/>
              <a:t>Data columns (total 20 columns):</a:t>
            </a:r>
            <a:br>
              <a:rPr lang="en-US" altLang="ko" sz="1200" dirty="0" smtClean="0"/>
            </a:br>
            <a:r>
              <a:rPr lang="ko-KR" altLang="en-US" sz="1200" dirty="0" smtClean="0"/>
              <a:t>기준년도  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가입자일련번호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진료내역일련번호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성별코드  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연령대코드 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시도코드  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요양개시일자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서식코드  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smtClean="0"/>
              <a:t>진료과목코드        </a:t>
            </a:r>
            <a:r>
              <a:rPr lang="en-US" altLang="ko" sz="1200" dirty="0" smtClean="0"/>
              <a:t>int64</a:t>
            </a:r>
            <a:br>
              <a:rPr lang="en-US" altLang="ko" sz="1200" dirty="0" smtClean="0"/>
            </a:br>
            <a:r>
              <a:rPr lang="ko-KR" altLang="en-US" sz="1200" dirty="0" err="1" smtClean="0"/>
              <a:t>주상병코드</a:t>
            </a:r>
            <a:r>
              <a:rPr lang="ko-KR" altLang="en-US" sz="1200" dirty="0" smtClean="0"/>
              <a:t>         </a:t>
            </a:r>
            <a:r>
              <a:rPr lang="en-US" altLang="ko" sz="1200" dirty="0" smtClean="0"/>
              <a:t>object</a:t>
            </a:r>
            <a:br>
              <a:rPr lang="en-US" altLang="ko" sz="1200" dirty="0" smtClean="0"/>
            </a:br>
            <a:r>
              <a:rPr lang="ko-KR" altLang="en-US" sz="1200" dirty="0" smtClean="0"/>
              <a:t>부상병코드         </a:t>
            </a:r>
            <a:r>
              <a:rPr lang="en-US" altLang="ko" sz="1200" dirty="0" smtClean="0"/>
              <a:t>object</a:t>
            </a:r>
          </a:p>
          <a:p>
            <a:pPr marL="342900" indent="-342900">
              <a:defRPr/>
            </a:pPr>
            <a:endParaRPr lang="en-US" altLang="ko" sz="1200" dirty="0" smtClean="0"/>
          </a:p>
          <a:p>
            <a:pPr marL="342900" indent="-342900">
              <a:defRPr/>
            </a:pPr>
            <a:endParaRPr lang="en-US" altLang="ko" sz="1200" dirty="0" smtClean="0"/>
          </a:p>
          <a:p>
            <a:pPr marL="342900" indent="-342900">
              <a:defRPr/>
            </a:pPr>
            <a:r>
              <a:rPr lang="en-US" altLang="ko-KR" sz="1600" b="1" dirty="0" smtClean="0">
                <a:latin typeface="+mn-ea"/>
              </a:rPr>
              <a:t>3. Data Sample:</a:t>
            </a:r>
            <a:endParaRPr lang="ko" altLang="en-US" sz="1600" dirty="0" smtClean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69160"/>
            <a:ext cx="8712968" cy="119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253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한국 미세먼지 농도 날로 급증…OECD 국가 중 최악 수준 -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357299"/>
            <a:ext cx="3500462" cy="3720856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주제 및 목적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4500594" cy="777875"/>
          </a:xfrm>
          <a:prstGeom prst="rect">
            <a:avLst/>
          </a:prstGeom>
          <a:noFill/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 smtClean="0"/>
              <a:t>Beginning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그림 7" descr="미세먼지, 호흡기 질환 간의 영향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6249" y="1643050"/>
            <a:ext cx="3571899" cy="3429023"/>
          </a:xfrm>
          <a:prstGeom prst="rect">
            <a:avLst/>
          </a:prstGeom>
          <a:ln>
            <a:noFill/>
          </a:ln>
        </p:spPr>
      </p:pic>
      <p:sp>
        <p:nvSpPr>
          <p:cNvPr id="9" name="직사각형 8"/>
          <p:cNvSpPr/>
          <p:nvPr/>
        </p:nvSpPr>
        <p:spPr bwMode="auto">
          <a:xfrm>
            <a:off x="571472" y="5143512"/>
            <a:ext cx="7286676" cy="14287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2013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년 이후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시작된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(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초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미세먼지의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급증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호흡기 관련 질병 발생 간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연관성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논의 필요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 descr="미세먼지와 호흡기 질환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7686" y="1285860"/>
            <a:ext cx="2133898" cy="4858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86248" y="1357298"/>
            <a:ext cx="3643338" cy="364333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1484784"/>
            <a:ext cx="8424936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4"/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Main Variables: </a:t>
            </a:r>
            <a:br>
              <a:rPr lang="en-US" altLang="ko-KR" sz="1600" b="1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latin typeface="+mn-ea"/>
                <a:ea typeface="+mn-ea"/>
              </a:rPr>
              <a:t>요양개시일자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342900" indent="-342900">
              <a:defRPr/>
            </a:pP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err="1" smtClean="0">
                <a:latin typeface="+mn-ea"/>
                <a:ea typeface="+mn-ea"/>
              </a:rPr>
              <a:t>주상병코드</a:t>
            </a:r>
            <a:r>
              <a:rPr lang="en-US" altLang="ko-KR" sz="1400" dirty="0" smtClean="0">
                <a:latin typeface="+mn-ea"/>
                <a:ea typeface="+mn-ea"/>
              </a:rPr>
              <a:t/>
            </a:r>
            <a:br>
              <a:rPr lang="en-US" altLang="ko-KR" sz="1400" dirty="0" smtClean="0">
                <a:latin typeface="+mn-ea"/>
                <a:ea typeface="+mn-ea"/>
              </a:rPr>
            </a:br>
            <a:endParaRPr lang="en-US" altLang="ko-KR" sz="1400" dirty="0" smtClean="0">
              <a:latin typeface="+mn-ea"/>
              <a:ea typeface="+mn-ea"/>
            </a:endParaRPr>
          </a:p>
          <a:p>
            <a:pPr marL="342900" indent="-342900">
              <a:defRPr/>
            </a:pPr>
            <a:endParaRPr lang="en-US" altLang="ko-KR" sz="1600" b="1" dirty="0" smtClean="0">
              <a:latin typeface="+mn-ea"/>
              <a:ea typeface="+mn-ea"/>
            </a:endParaRPr>
          </a:p>
          <a:p>
            <a:pPr marL="342900" indent="-342900">
              <a:buAutoNum type="arabicPeriod" startAt="5"/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Presence of Outliers:  </a:t>
            </a:r>
            <a:r>
              <a:rPr lang="en-US" altLang="ko-KR" sz="1600" dirty="0" smtClean="0">
                <a:latin typeface="+mn-ea"/>
                <a:ea typeface="+mn-ea"/>
              </a:rPr>
              <a:t>No</a:t>
            </a:r>
          </a:p>
          <a:p>
            <a:pPr marL="342900" indent="-342900">
              <a:buAutoNum type="arabicPeriod" startAt="5"/>
              <a:defRPr/>
            </a:pPr>
            <a:endParaRPr lang="en-US" altLang="ko-KR" sz="1600" dirty="0" smtClean="0">
              <a:latin typeface="+mn-ea"/>
              <a:ea typeface="+mn-ea"/>
            </a:endParaRPr>
          </a:p>
          <a:p>
            <a:pPr marL="342900" indent="-342900">
              <a:buAutoNum type="arabicPeriod" startAt="5"/>
              <a:defRPr/>
            </a:pPr>
            <a:endParaRPr lang="en-US" altLang="ko-KR" sz="1600" b="1" dirty="0" smtClean="0">
              <a:latin typeface="+mn-ea"/>
              <a:ea typeface="+mn-ea"/>
            </a:endParaRPr>
          </a:p>
          <a:p>
            <a:pPr marL="342900" indent="-342900">
              <a:buAutoNum type="arabicPeriod" startAt="5"/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Presence of Missing Data:</a:t>
            </a:r>
            <a:r>
              <a:rPr lang="en-US" altLang="ko-KR" sz="1600" dirty="0" smtClean="0">
                <a:latin typeface="+mn-ea"/>
                <a:ea typeface="+mn-ea"/>
              </a:rPr>
              <a:t>  No</a:t>
            </a:r>
          </a:p>
          <a:p>
            <a:pPr marL="342900" indent="-342900">
              <a:buAutoNum type="arabicPeriod" startAt="5"/>
              <a:defRPr/>
            </a:pPr>
            <a:endParaRPr lang="en-US" altLang="ko-KR" sz="1600" dirty="0" smtClean="0">
              <a:latin typeface="+mn-ea"/>
              <a:ea typeface="+mn-ea"/>
            </a:endParaRPr>
          </a:p>
          <a:p>
            <a:pPr marL="342900" indent="-342900">
              <a:buAutoNum type="arabicPeriod" startAt="5"/>
              <a:defRPr/>
            </a:pPr>
            <a:endParaRPr lang="en-US" altLang="ko-KR" sz="1600" b="1" dirty="0" smtClean="0">
              <a:latin typeface="+mn-ea"/>
              <a:ea typeface="+mn-ea"/>
            </a:endParaRPr>
          </a:p>
          <a:p>
            <a:pPr marL="342900" indent="-342900">
              <a:buAutoNum type="arabicPeriod" startAt="5"/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Operations Performed:</a:t>
            </a:r>
            <a:br>
              <a:rPr lang="en-US" altLang="ko-KR" sz="1600" b="1" dirty="0" smtClean="0">
                <a:latin typeface="+mn-ea"/>
                <a:ea typeface="+mn-ea"/>
              </a:rPr>
            </a:br>
            <a:r>
              <a:rPr lang="en-US" altLang="ko-KR" sz="1600" b="1" dirty="0" smtClean="0">
                <a:latin typeface="+mn-ea"/>
                <a:ea typeface="+mn-ea"/>
              </a:rPr>
              <a:t/>
            </a:r>
            <a:br>
              <a:rPr lang="en-US" altLang="ko-KR" sz="1600" b="1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1)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Combined the data from 2018 files into a single </a:t>
            </a:r>
            <a:r>
              <a:rPr lang="en-US" altLang="ko-KR" sz="1200" dirty="0" err="1" smtClean="0">
                <a:latin typeface="+mn-ea"/>
                <a:ea typeface="+mn-ea"/>
              </a:rPr>
              <a:t>dataframe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2) Deleted unnecessary columns in all datasets to reduce file size (from 1.2GB to ~600 MB)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3) Changed </a:t>
            </a:r>
            <a:r>
              <a:rPr lang="ko-KR" altLang="en-US" sz="1200" dirty="0" smtClean="0">
                <a:latin typeface="+mn-ea"/>
              </a:rPr>
              <a:t>요양개시일자 </a:t>
            </a:r>
            <a:r>
              <a:rPr lang="en-US" altLang="ko-KR" sz="1200" dirty="0" smtClean="0">
                <a:latin typeface="+mn-ea"/>
              </a:rPr>
              <a:t>format from </a:t>
            </a:r>
            <a:r>
              <a:rPr lang="en-US" altLang="ko-KR" sz="1200" i="1" dirty="0" smtClean="0">
                <a:latin typeface="+mn-ea"/>
              </a:rPr>
              <a:t>YYYYMMDD</a:t>
            </a:r>
            <a:r>
              <a:rPr lang="en-US" altLang="ko-KR" sz="1200" dirty="0" smtClean="0">
                <a:latin typeface="+mn-ea"/>
              </a:rPr>
              <a:t> to </a:t>
            </a:r>
            <a:r>
              <a:rPr lang="en-US" altLang="ko-KR" sz="1200" i="1" dirty="0" smtClean="0">
                <a:latin typeface="+mn-ea"/>
              </a:rPr>
              <a:t>YYYYMM</a:t>
            </a:r>
            <a:r>
              <a:rPr lang="en-US" altLang="ko-KR" sz="1200" dirty="0" smtClean="0">
                <a:latin typeface="+mn-ea"/>
              </a:rPr>
              <a:t> to perform time series </a:t>
            </a:r>
            <a:r>
              <a:rPr lang="en-US" altLang="ko-KR" sz="1200" dirty="0" smtClean="0">
                <a:latin typeface="+mn-ea"/>
              </a:rPr>
              <a:t>Analysis &amp; Insight </a:t>
            </a:r>
            <a:r>
              <a:rPr lang="en-US" altLang="ko-KR" sz="1200" dirty="0" smtClean="0">
                <a:latin typeface="+mn-ea"/>
              </a:rPr>
              <a:t>by month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4) Grouped all </a:t>
            </a:r>
            <a:r>
              <a:rPr lang="ko-KR" altLang="en-US" sz="1200" dirty="0" err="1" smtClean="0">
                <a:latin typeface="+mn-ea"/>
              </a:rPr>
              <a:t>주상병코드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by type into a new column </a:t>
            </a:r>
            <a:r>
              <a:rPr lang="ko-KR" altLang="en-US" sz="1200" dirty="0" smtClean="0">
                <a:latin typeface="+mn-ea"/>
              </a:rPr>
              <a:t>질병코드</a:t>
            </a:r>
            <a:r>
              <a:rPr lang="en-US" altLang="ko-KR" sz="1200" dirty="0" smtClean="0">
                <a:latin typeface="+mn-ea"/>
              </a:rPr>
              <a:t> (Ex: J209, J42… -&gt; J / L200, L238 -&gt; L) to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 perform </a:t>
            </a:r>
            <a:r>
              <a:rPr lang="en-US" altLang="ko-KR" sz="1200" dirty="0" smtClean="0">
                <a:latin typeface="+mn-ea"/>
              </a:rPr>
              <a:t>Analysis &amp; Insight </a:t>
            </a:r>
            <a:r>
              <a:rPr lang="en-US" altLang="ko-KR" sz="1200" dirty="0" smtClean="0">
                <a:latin typeface="+mn-ea"/>
              </a:rPr>
              <a:t>based on the current illness classification.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5) Extracted all data relative to J – type illnesses (</a:t>
            </a:r>
            <a:r>
              <a:rPr lang="ko-KR" altLang="en-US" sz="1200" dirty="0" smtClean="0">
                <a:latin typeface="+mn-ea"/>
                <a:ea typeface="+mn-ea"/>
              </a:rPr>
              <a:t>호흡기</a:t>
            </a:r>
            <a:r>
              <a:rPr lang="en-US" altLang="ko-KR" sz="1200" dirty="0" smtClean="0">
                <a:latin typeface="+mn-ea"/>
                <a:ea typeface="+mn-ea"/>
              </a:rPr>
              <a:t>) into new .</a:t>
            </a:r>
            <a:r>
              <a:rPr lang="en-US" altLang="ko-KR" sz="1200" dirty="0" err="1" smtClean="0">
                <a:latin typeface="+mn-ea"/>
                <a:ea typeface="+mn-ea"/>
              </a:rPr>
              <a:t>csv</a:t>
            </a:r>
            <a:r>
              <a:rPr lang="en-US" altLang="ko-KR" sz="1200" dirty="0" smtClean="0">
                <a:latin typeface="+mn-ea"/>
                <a:ea typeface="+mn-ea"/>
              </a:rPr>
              <a:t> files for easy sharing.</a:t>
            </a:r>
            <a:br>
              <a:rPr lang="en-US" altLang="ko-KR" sz="1200" dirty="0" smtClean="0">
                <a:latin typeface="+mn-ea"/>
                <a:ea typeface="+mn-ea"/>
              </a:rPr>
            </a:br>
            <a:endParaRPr lang="en-US" altLang="ko-KR" sz="1200" b="1" i="1" dirty="0" smtClean="0">
              <a:latin typeface="+mn-ea"/>
              <a:ea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844824"/>
            <a:ext cx="3301073" cy="357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340768"/>
            <a:ext cx="20002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348880"/>
            <a:ext cx="3594745" cy="161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437112"/>
            <a:ext cx="3600400" cy="82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971600" y="148478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/>
              <a:t>국민건강정보데이터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진료내역정보 사용자 </a:t>
            </a:r>
            <a:r>
              <a:rPr lang="ko-KR" altLang="en-US" sz="1400" b="1" dirty="0" err="1" smtClean="0"/>
              <a:t>메뉴얼</a:t>
            </a:r>
            <a:endParaRPr lang="ko-KR" altLang="en-US" sz="1400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9" y="1412776"/>
            <a:ext cx="78207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+mn-ea"/>
                <a:ea typeface="+mn-ea"/>
              </a:rPr>
              <a:t>3. </a:t>
            </a:r>
            <a:r>
              <a:rPr lang="ko-KR" altLang="en-US" b="1" dirty="0" smtClean="0">
                <a:latin typeface="+mn-ea"/>
                <a:ea typeface="+mn-ea"/>
              </a:rPr>
              <a:t>시각화 유형</a:t>
            </a:r>
            <a:r>
              <a:rPr lang="en-US" altLang="ko-KR" b="1" dirty="0" smtClean="0">
                <a:latin typeface="+mn-ea"/>
                <a:ea typeface="+mn-ea"/>
              </a:rPr>
              <a:t>: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1) </a:t>
            </a:r>
            <a:r>
              <a:rPr lang="ko-KR" altLang="en-US" dirty="0" smtClean="0">
                <a:latin typeface="+mn-ea"/>
                <a:ea typeface="+mn-ea"/>
              </a:rPr>
              <a:t>질병 코드 별 발생 건수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2) </a:t>
            </a:r>
            <a:r>
              <a:rPr lang="ko-KR" altLang="en-US" dirty="0" smtClean="0">
                <a:latin typeface="+mn-ea"/>
                <a:ea typeface="+mn-ea"/>
              </a:rPr>
              <a:t>지역별 호흡기 질환 발생 건수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3) </a:t>
            </a:r>
            <a:r>
              <a:rPr lang="ko-KR" altLang="en-US" dirty="0" smtClean="0">
                <a:latin typeface="+mn-ea"/>
              </a:rPr>
              <a:t>지역별 인구당 호흡기 질환 발생 건수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 smtClean="0">
              <a:latin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4) </a:t>
            </a:r>
            <a:r>
              <a:rPr lang="ko-KR" altLang="en-US" dirty="0" smtClean="0">
                <a:latin typeface="+mn-ea"/>
                <a:ea typeface="+mn-ea"/>
              </a:rPr>
              <a:t>연도별 호흡기 질환 발생 건수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  </a:t>
            </a:r>
            <a:r>
              <a:rPr lang="ko-KR" altLang="en-US" sz="1600" b="1" dirty="0" smtClean="0">
                <a:latin typeface="+mn-ea"/>
                <a:ea typeface="+mn-ea"/>
              </a:rPr>
              <a:t>질병 </a:t>
            </a:r>
            <a:r>
              <a:rPr lang="ko-KR" altLang="en-US" sz="1600" b="1" dirty="0" err="1" smtClean="0">
                <a:latin typeface="+mn-ea"/>
                <a:ea typeface="+mn-ea"/>
              </a:rPr>
              <a:t>코드별</a:t>
            </a:r>
            <a:r>
              <a:rPr lang="ko-KR" altLang="en-US" sz="1600" b="1" dirty="0" smtClean="0">
                <a:latin typeface="+mn-ea"/>
                <a:ea typeface="+mn-ea"/>
              </a:rPr>
              <a:t> 발생 건수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2016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38610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2017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1" name="Picture 2" descr="C:\Users\acorn\Desktop\국민건강정보데이터 진료내역정보\All_illness_2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36912"/>
            <a:ext cx="8507232" cy="2977531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2017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0" name="Picture 2" descr="C:\Users\acorn\Desktop\국민건강정보데이터 진료내역정보\All_illness_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640959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  </a:t>
            </a:r>
            <a:r>
              <a:rPr lang="ko-KR" altLang="en-US" sz="1600" b="1" dirty="0" smtClean="0">
                <a:latin typeface="+mn-ea"/>
                <a:ea typeface="+mn-ea"/>
              </a:rPr>
              <a:t>질병 </a:t>
            </a:r>
            <a:r>
              <a:rPr lang="ko-KR" altLang="en-US" sz="1600" b="1" dirty="0" err="1" smtClean="0">
                <a:latin typeface="+mn-ea"/>
                <a:ea typeface="+mn-ea"/>
              </a:rPr>
              <a:t>코드별</a:t>
            </a:r>
            <a:r>
              <a:rPr lang="ko-KR" altLang="en-US" sz="1600" b="1" dirty="0" smtClean="0">
                <a:latin typeface="+mn-ea"/>
                <a:ea typeface="+mn-ea"/>
              </a:rPr>
              <a:t> 발생 건수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2018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0" name="Picture 2" descr="C:\Users\acorn\Desktop\국민건강정보데이터 진료내역정보\All_illness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8640961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  </a:t>
            </a:r>
            <a:r>
              <a:rPr lang="ko-KR" altLang="en-US" sz="1600" b="1" dirty="0" smtClean="0">
                <a:latin typeface="+mn-ea"/>
                <a:ea typeface="+mn-ea"/>
              </a:rPr>
              <a:t>질병 </a:t>
            </a:r>
            <a:r>
              <a:rPr lang="ko-KR" altLang="en-US" sz="1600" b="1" dirty="0" err="1" smtClean="0">
                <a:latin typeface="+mn-ea"/>
                <a:ea typeface="+mn-ea"/>
              </a:rPr>
              <a:t>코드별</a:t>
            </a:r>
            <a:r>
              <a:rPr lang="ko-KR" altLang="en-US" sz="1600" b="1" dirty="0" smtClean="0">
                <a:latin typeface="+mn-ea"/>
                <a:ea typeface="+mn-ea"/>
              </a:rPr>
              <a:t> 발생 건수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2. </a:t>
            </a:r>
            <a:r>
              <a:rPr lang="ko-KR" altLang="en-US" sz="1600" b="1" dirty="0" smtClean="0">
                <a:latin typeface="+mn-ea"/>
              </a:rPr>
              <a:t>지역별 호흡기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질환</a:t>
            </a:r>
            <a:r>
              <a:rPr lang="en-US" altLang="ko-KR" sz="1600" b="1" dirty="0" smtClean="0">
                <a:latin typeface="+mn-ea"/>
              </a:rPr>
              <a:t>(J – Type) </a:t>
            </a:r>
            <a:r>
              <a:rPr lang="ko-KR" altLang="en-US" sz="1600" b="1" dirty="0" smtClean="0">
                <a:latin typeface="+mn-ea"/>
              </a:rPr>
              <a:t>발생 건수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2016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0" name="Picture 2" descr="C:\Users\acorn\Desktop\국민건강정보데이터 진료내역정보\J_by_City_2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640960" cy="3024336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2017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0" name="Picture 2" descr="C:\Users\acorn\Desktop\국민건강정보데이터 진료내역정보\J_by_City_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564904"/>
            <a:ext cx="8496946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2. </a:t>
            </a:r>
            <a:r>
              <a:rPr lang="ko-KR" altLang="en-US" sz="1600" b="1" dirty="0" smtClean="0">
                <a:latin typeface="+mn-ea"/>
              </a:rPr>
              <a:t>지역별 호흡기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질환</a:t>
            </a:r>
            <a:r>
              <a:rPr lang="en-US" altLang="ko-KR" sz="1600" b="1" dirty="0" smtClean="0">
                <a:latin typeface="+mn-ea"/>
              </a:rPr>
              <a:t>(J – Type) </a:t>
            </a:r>
            <a:r>
              <a:rPr lang="ko-KR" altLang="en-US" sz="1600" b="1" dirty="0" smtClean="0">
                <a:latin typeface="+mn-ea"/>
              </a:rPr>
              <a:t>발생 건수</a:t>
            </a:r>
            <a:endParaRPr lang="ko-KR" altLang="en-US" sz="1600" b="1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060848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i="1" dirty="0" smtClean="0">
                <a:latin typeface="+mn-ea"/>
                <a:ea typeface="+mn-ea"/>
              </a:rPr>
              <a:t>2018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10" name="Picture 2" descr="C:\Users\acorn\Desktop\국민건강정보데이터 진료내역정보\J_by_City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640960" cy="302433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2. </a:t>
            </a:r>
            <a:r>
              <a:rPr lang="ko-KR" altLang="en-US" sz="1600" b="1" dirty="0" smtClean="0">
                <a:latin typeface="+mn-ea"/>
              </a:rPr>
              <a:t>지역별 호흡기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질환</a:t>
            </a:r>
            <a:r>
              <a:rPr lang="en-US" altLang="ko-KR" sz="1600" b="1" dirty="0" smtClean="0">
                <a:latin typeface="+mn-ea"/>
              </a:rPr>
              <a:t>(J – Type) </a:t>
            </a:r>
            <a:r>
              <a:rPr lang="ko-KR" altLang="en-US" sz="1600" b="1" dirty="0" smtClean="0">
                <a:latin typeface="+mn-ea"/>
              </a:rPr>
              <a:t>발생 건수</a:t>
            </a:r>
            <a:endParaRPr lang="ko-KR" altLang="en-US" sz="1600" b="1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3. </a:t>
            </a:r>
            <a:r>
              <a:rPr lang="ko-KR" altLang="en-US" sz="1600" b="1" dirty="0" smtClean="0">
                <a:latin typeface="+mn-ea"/>
              </a:rPr>
              <a:t>지역별 인구당 호흡기 질환 발생 건수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31746" name="Picture 2" descr="\\192.168.0.15\공유폴더\4. 과제\조별\4조\중간프로젝트\proportion_J_2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04864"/>
            <a:ext cx="7792566" cy="396751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주제 및 목적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4500594" cy="777875"/>
          </a:xfrm>
          <a:prstGeom prst="rect">
            <a:avLst/>
          </a:prstGeom>
          <a:noFill/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 smtClean="0"/>
              <a:t>Beginning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/>
          <a:srcRect l="19141" t="12260" r="20703" b="4807"/>
          <a:stretch>
            <a:fillRect/>
          </a:stretch>
        </p:blipFill>
        <p:spPr bwMode="auto">
          <a:xfrm>
            <a:off x="1643042" y="1643050"/>
            <a:ext cx="5786477" cy="432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42910" y="6215082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+mn-ea"/>
                <a:ea typeface="+mn-ea"/>
              </a:rPr>
              <a:t>뉴스 검색 및 자료 다운로드</a:t>
            </a:r>
            <a:endParaRPr lang="ko-KR" altLang="en-US" sz="16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3. </a:t>
            </a:r>
            <a:r>
              <a:rPr lang="ko-KR" altLang="en-US" sz="1600" b="1" dirty="0" smtClean="0">
                <a:latin typeface="+mn-ea"/>
              </a:rPr>
              <a:t>지역별 인구당 호흡기 질환 발생 건수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7" name="Picture 2" descr="\\192.168.0.15\공유폴더\4. 과제\조별\4조\중간프로젝트\proportion_J_20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04864"/>
            <a:ext cx="7637244" cy="388843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3. </a:t>
            </a:r>
            <a:r>
              <a:rPr lang="ko-KR" altLang="en-US" sz="1600" b="1" dirty="0" smtClean="0">
                <a:latin typeface="+mn-ea"/>
              </a:rPr>
              <a:t>지역별 인구당 호흡기 질환 발생 건수</a:t>
            </a:r>
            <a:endParaRPr lang="ko-KR" altLang="en-US" sz="1600" b="1" i="1" dirty="0">
              <a:latin typeface="+mn-ea"/>
              <a:ea typeface="+mn-ea"/>
            </a:endParaRPr>
          </a:p>
        </p:txBody>
      </p:sp>
      <p:pic>
        <p:nvPicPr>
          <p:cNvPr id="6" name="Picture 3" descr="\\192.168.0.15\공유폴더\4. 과제\조별\4조\중간프로젝트\proportion_J_20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76872"/>
            <a:ext cx="7637243" cy="388843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29527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+mn-ea"/>
              </a:rPr>
              <a:t>Data – Medical Record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9" y="1412776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</a:rPr>
              <a:t>4. </a:t>
            </a:r>
            <a:r>
              <a:rPr lang="ko-KR" altLang="en-US" sz="1600" b="1" dirty="0" smtClean="0">
                <a:latin typeface="+mn-ea"/>
              </a:rPr>
              <a:t>월별 </a:t>
            </a:r>
            <a:r>
              <a:rPr lang="ko-KR" altLang="en-US" sz="1600" b="1" dirty="0">
                <a:latin typeface="+mn-ea"/>
              </a:rPr>
              <a:t>호흡기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질환</a:t>
            </a:r>
            <a:r>
              <a:rPr lang="en-US" altLang="ko-KR" sz="1600" b="1" dirty="0">
                <a:latin typeface="+mn-ea"/>
              </a:rPr>
              <a:t>(J – Type</a:t>
            </a:r>
            <a:r>
              <a:rPr lang="en-US" altLang="ko-KR" sz="1600" b="1" dirty="0" smtClean="0">
                <a:latin typeface="+mn-ea"/>
              </a:rPr>
              <a:t>) </a:t>
            </a:r>
            <a:r>
              <a:rPr lang="ko-KR" altLang="en-US" sz="1600" b="1" dirty="0" smtClean="0">
                <a:latin typeface="+mn-ea"/>
              </a:rPr>
              <a:t>발생 건수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  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8" name="Picture 2" descr="C:\Users\acorn\Desktop\국민건강정보데이터 진료내역정보\All_J_combin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532440" cy="45943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580112" y="1844824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139952" y="119675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2016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79712" y="58772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2017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56176" y="58772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2018</a:t>
            </a:r>
            <a:endParaRPr lang="ko-KR" altLang="en-US" b="1" dirty="0"/>
          </a:p>
        </p:txBody>
      </p:sp>
      <p:pic>
        <p:nvPicPr>
          <p:cNvPr id="29698" name="Picture 2" descr="C:\Users\acorn\Desktop\project\중간발표\중간과제_기상데이터(2016-2019)\2016년 월평균 미세먼지와 월별 진료건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84785"/>
            <a:ext cx="4783388" cy="2232247"/>
          </a:xfrm>
          <a:prstGeom prst="rect">
            <a:avLst/>
          </a:prstGeom>
          <a:noFill/>
        </p:spPr>
      </p:pic>
      <p:pic>
        <p:nvPicPr>
          <p:cNvPr id="29699" name="Picture 3" descr="C:\Users\acorn\Desktop\project\중간발표\중간과제_기상데이터(2016-2019)\2017년 월평균 미세먼지와 월별 진료건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717032"/>
            <a:ext cx="4783388" cy="2232248"/>
          </a:xfrm>
          <a:prstGeom prst="rect">
            <a:avLst/>
          </a:prstGeom>
          <a:noFill/>
        </p:spPr>
      </p:pic>
      <p:pic>
        <p:nvPicPr>
          <p:cNvPr id="29700" name="Picture 4" descr="C:\Users\acorn\Desktop\project\중간발표\중간과제_기상데이터(2016-2019)\2018년 월평균 미세먼지와 월별 진료건수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60612" y="3717032"/>
            <a:ext cx="4783388" cy="223224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95536" y="692696"/>
            <a:ext cx="15247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Insight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995936" y="11247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2016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835696" y="609329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2017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588224" y="60212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2018</a:t>
            </a:r>
            <a:endParaRPr lang="ko-KR" altLang="en-US" b="1" dirty="0"/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484784"/>
            <a:ext cx="446449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61048"/>
            <a:ext cx="439248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861048"/>
            <a:ext cx="4608512" cy="214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95536" y="692696"/>
            <a:ext cx="15247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Insight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24" name="직사각형 23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n-US" altLang="ko-KR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데이터 전처리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시각화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(3)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료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데이터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Trends </a:t>
            </a:r>
            <a:r>
              <a:rPr lang="en-US" sz="3200" dirty="0" smtClean="0"/>
              <a:t>of factors by year and region </a:t>
            </a:r>
            <a:endParaRPr lang="en-US" sz="3200" dirty="0" smtClean="0"/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(</a:t>
            </a:r>
            <a:r>
              <a:rPr lang="en-US" sz="3200" dirty="0" smtClean="0"/>
              <a:t>time series </a:t>
            </a:r>
            <a:r>
              <a:rPr lang="en-US" sz="3200" dirty="0" smtClean="0"/>
              <a:t>analysis)</a:t>
            </a:r>
            <a:endParaRPr lang="en-US" altLang="ko-KR" sz="32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4274" name="Picture 2" descr="C:\App\r_workspace\final_r\jpg\일별 요인들 추세 분석\CO2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357431"/>
            <a:ext cx="4098924" cy="3347984"/>
          </a:xfrm>
          <a:prstGeom prst="rect">
            <a:avLst/>
          </a:prstGeom>
          <a:noFill/>
        </p:spPr>
      </p:pic>
      <p:pic>
        <p:nvPicPr>
          <p:cNvPr id="54275" name="Picture 3" descr="C:\App\r_workspace\final_r\jpg\일별 요인들 추세 분석\CO서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428868"/>
            <a:ext cx="3929090" cy="328614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428728" y="564357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일산화 탄소 전체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572132" y="564357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일산화 탄소 서울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 smtClean="0"/>
              <a:t>요인 별 </a:t>
            </a:r>
            <a:r>
              <a:rPr lang="en-US" altLang="ko-KR" dirty="0" smtClean="0"/>
              <a:t>17</a:t>
            </a:r>
            <a:r>
              <a:rPr lang="ko-KR" altLang="en-US" dirty="0" smtClean="0"/>
              <a:t>개 시도를 나누어 추이를 비교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Trends </a:t>
            </a:r>
            <a:r>
              <a:rPr lang="en-US" sz="2000" dirty="0" smtClean="0"/>
              <a:t>of factors by year and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time series </a:t>
            </a:r>
            <a:r>
              <a:rPr lang="en-US" sz="2000" dirty="0" smtClean="0"/>
              <a:t>analysis)</a:t>
            </a:r>
            <a:endParaRPr lang="en-US" altLang="ko-KR" sz="20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5918" y="5488560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PM10 </a:t>
            </a:r>
            <a:r>
              <a:rPr lang="ko-KR" altLang="en-US" b="1" dirty="0" smtClean="0"/>
              <a:t>전체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00760" y="548856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PM25 </a:t>
            </a:r>
            <a:r>
              <a:rPr lang="ko-KR" altLang="en-US" b="1" dirty="0" smtClean="0"/>
              <a:t>전체</a:t>
            </a:r>
            <a:endParaRPr lang="ko-KR" altLang="en-US" b="1" dirty="0"/>
          </a:p>
        </p:txBody>
      </p:sp>
      <p:pic>
        <p:nvPicPr>
          <p:cNvPr id="57346" name="Picture 2" descr="C:\App\r_workspace\final_r\jpg\일별 요인들 추세 분석\PM10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916661"/>
            <a:ext cx="4717909" cy="3286148"/>
          </a:xfrm>
          <a:prstGeom prst="rect">
            <a:avLst/>
          </a:prstGeom>
          <a:noFill/>
        </p:spPr>
      </p:pic>
      <p:pic>
        <p:nvPicPr>
          <p:cNvPr id="57347" name="Picture 3" descr="C:\App\r_workspace\final_r\jpg\일별 요인들 추세 분석\PM25전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1988099"/>
            <a:ext cx="4786314" cy="32469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Trends </a:t>
            </a:r>
            <a:r>
              <a:rPr lang="en-US" sz="2000" dirty="0" smtClean="0"/>
              <a:t>of factors by year and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time series </a:t>
            </a:r>
            <a:r>
              <a:rPr lang="en-US" sz="2000" dirty="0" smtClean="0"/>
              <a:t>analysis)</a:t>
            </a:r>
            <a:endParaRPr lang="en-US" altLang="ko-KR" sz="20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5298" name="Picture 2" descr="C:\App\r_workspace\final_r\jpg\일별 요인들 추세 분석\CO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1521735"/>
            <a:ext cx="3286148" cy="2050141"/>
          </a:xfrm>
          <a:prstGeom prst="rect">
            <a:avLst/>
          </a:prstGeom>
          <a:noFill/>
        </p:spPr>
      </p:pic>
      <p:pic>
        <p:nvPicPr>
          <p:cNvPr id="55299" name="Picture 3" descr="C:\App\r_workspace\final_r\jpg\일별 요인들 추세 분석\NO2전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571612"/>
            <a:ext cx="3240106" cy="2071701"/>
          </a:xfrm>
          <a:prstGeom prst="rect">
            <a:avLst/>
          </a:prstGeom>
          <a:noFill/>
        </p:spPr>
      </p:pic>
      <p:pic>
        <p:nvPicPr>
          <p:cNvPr id="55300" name="Picture 4" descr="C:\App\r_workspace\final_r\jpg\일별 요인들 추세 분석\O3전체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4414" y="4000504"/>
            <a:ext cx="2857520" cy="1714512"/>
          </a:xfrm>
          <a:prstGeom prst="rect">
            <a:avLst/>
          </a:prstGeom>
          <a:noFill/>
        </p:spPr>
      </p:pic>
      <p:pic>
        <p:nvPicPr>
          <p:cNvPr id="55301" name="Picture 5" descr="C:\App\r_workspace\final_r\jpg\일별 요인들 추세 분석\SO2전체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29190" y="4000504"/>
            <a:ext cx="2934381" cy="185738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43042" y="357187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일산화 탄소 전체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33988" y="5774312"/>
            <a:ext cx="20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오존 전체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500694" y="364331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이산화 질소 전체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72132" y="577431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이산화 황 전체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14414" y="621508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 smtClean="0">
                <a:solidFill>
                  <a:srgbClr val="FF0000"/>
                </a:solidFill>
              </a:rPr>
              <a:t>미세먼지 </a:t>
            </a:r>
            <a:r>
              <a:rPr lang="ko-KR" altLang="en-US" b="1" dirty="0" smtClean="0">
                <a:solidFill>
                  <a:srgbClr val="FF0000"/>
                </a:solidFill>
              </a:rPr>
              <a:t>관련 </a:t>
            </a:r>
            <a:r>
              <a:rPr lang="ko-KR" altLang="en-US" b="1" dirty="0" smtClean="0">
                <a:solidFill>
                  <a:srgbClr val="FF0000"/>
                </a:solidFill>
              </a:rPr>
              <a:t>요인들은 </a:t>
            </a:r>
            <a:r>
              <a:rPr lang="ko-KR" altLang="en-US" b="1" dirty="0" smtClean="0">
                <a:solidFill>
                  <a:srgbClr val="FF0000"/>
                </a:solidFill>
              </a:rPr>
              <a:t>대부분의 지역에서 같은 패턴을 보인다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Trends </a:t>
            </a:r>
            <a:r>
              <a:rPr lang="en-US" sz="2000" dirty="0" smtClean="0"/>
              <a:t>of factors by year and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time series </a:t>
            </a:r>
            <a:r>
              <a:rPr lang="en-US" sz="2000" dirty="0" smtClean="0"/>
              <a:t>analysis)</a:t>
            </a:r>
            <a:endParaRPr lang="en-US" altLang="ko-KR" sz="20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585789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 smtClean="0">
                <a:solidFill>
                  <a:srgbClr val="FF0000"/>
                </a:solidFill>
              </a:rPr>
              <a:t>일 강수량과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강수계속시간은</a:t>
            </a:r>
            <a:r>
              <a:rPr lang="ko-KR" altLang="en-US" b="1" dirty="0" smtClean="0">
                <a:solidFill>
                  <a:srgbClr val="FF0000"/>
                </a:solidFill>
              </a:rPr>
              <a:t> 같은 패턴을 보인다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 algn="ctr"/>
            <a:r>
              <a:rPr lang="ko-KR" altLang="en-US" b="1" dirty="0" smtClean="0">
                <a:solidFill>
                  <a:srgbClr val="FF0000"/>
                </a:solidFill>
              </a:rPr>
              <a:t>여름에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증가량을</a:t>
            </a:r>
            <a:r>
              <a:rPr lang="ko-KR" altLang="en-US" b="1" dirty="0" smtClean="0">
                <a:solidFill>
                  <a:srgbClr val="FF0000"/>
                </a:solidFill>
              </a:rPr>
              <a:t> 보이며 이는 미세먼지와 반대 패턴으로 보인다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 algn="ctr"/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728" y="5072073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일 강수량 </a:t>
            </a:r>
            <a:r>
              <a:rPr lang="ko-KR" altLang="en-US" b="1" dirty="0" smtClean="0"/>
              <a:t>전체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500694" y="5072073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강수계속시간</a:t>
            </a:r>
            <a:r>
              <a:rPr lang="ko-KR" altLang="en-US" b="1" dirty="0" smtClean="0"/>
              <a:t> 전체</a:t>
            </a:r>
            <a:endParaRPr lang="ko-KR" altLang="en-US" b="1" dirty="0"/>
          </a:p>
        </p:txBody>
      </p:sp>
      <p:pic>
        <p:nvPicPr>
          <p:cNvPr id="56322" name="Picture 2" descr="C:\App\r_workspace\final_r\jpg\일별 요인들 추세 분석\일강수량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43050"/>
            <a:ext cx="5014115" cy="3357586"/>
          </a:xfrm>
          <a:prstGeom prst="rect">
            <a:avLst/>
          </a:prstGeom>
          <a:noFill/>
        </p:spPr>
      </p:pic>
      <p:pic>
        <p:nvPicPr>
          <p:cNvPr id="56323" name="Picture 3" descr="C:\App\r_workspace\final_r\jpg\일별 요인들 추세 분석\강수계속시간전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1879706"/>
            <a:ext cx="4214842" cy="29780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Trends </a:t>
            </a:r>
            <a:r>
              <a:rPr lang="en-US" sz="2000" dirty="0" smtClean="0"/>
              <a:t>of factors by year and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time series </a:t>
            </a:r>
            <a:r>
              <a:rPr lang="en-US" sz="2000" dirty="0" smtClean="0"/>
              <a:t>analysis)</a:t>
            </a:r>
            <a:endParaRPr lang="en-US" altLang="ko-KR" sz="20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52" y="585789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 smtClean="0">
                <a:solidFill>
                  <a:srgbClr val="FF0000"/>
                </a:solidFill>
              </a:rPr>
              <a:t>평균 기온과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최심신</a:t>
            </a:r>
            <a:r>
              <a:rPr lang="ko-KR" altLang="en-US" b="1" dirty="0" smtClean="0">
                <a:solidFill>
                  <a:srgbClr val="FF0000"/>
                </a:solidFill>
              </a:rPr>
              <a:t> 적설은 반대 패턴을 보입니다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8728" y="5072073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평균 기온 전체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072198" y="500063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최심신</a:t>
            </a:r>
            <a:r>
              <a:rPr lang="ko-KR" altLang="en-US" b="1" dirty="0" smtClean="0"/>
              <a:t> 적설 전체</a:t>
            </a:r>
            <a:endParaRPr lang="ko-KR" altLang="en-US" b="1" dirty="0"/>
          </a:p>
        </p:txBody>
      </p:sp>
      <p:pic>
        <p:nvPicPr>
          <p:cNvPr id="58370" name="Picture 2" descr="C:\App\r_workspace\final_r\jpg\일별 요인들 추세 분석\평균기온전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71612"/>
            <a:ext cx="4714876" cy="3434861"/>
          </a:xfrm>
          <a:prstGeom prst="rect">
            <a:avLst/>
          </a:prstGeom>
          <a:noFill/>
        </p:spPr>
      </p:pic>
      <p:pic>
        <p:nvPicPr>
          <p:cNvPr id="58371" name="Picture 3" descr="C:\App\r_workspace\final_r\jpg\일별 요인들 추세 분석\최심신적설전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54849" y="1643050"/>
            <a:ext cx="4389151" cy="32861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주제 및 목적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4500594" cy="777875"/>
          </a:xfrm>
          <a:prstGeom prst="rect">
            <a:avLst/>
          </a:prstGeom>
          <a:noFill/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sz="3200" b="1" dirty="0" smtClean="0"/>
              <a:t>Beginning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6143644"/>
            <a:ext cx="7820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smtClean="0">
                <a:latin typeface="+mn-ea"/>
              </a:rPr>
              <a:t>호흡기 원인과 미세먼지 관련 뉴스 단어 빈도수 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53255" name="Picture 7" descr="C:\App\r_workspace\final_r\jpg\news\뉴스미세먼지방독면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571612"/>
            <a:ext cx="4143404" cy="3686175"/>
          </a:xfrm>
          <a:prstGeom prst="rect">
            <a:avLst/>
          </a:prstGeom>
          <a:noFill/>
        </p:spPr>
      </p:pic>
      <p:pic>
        <p:nvPicPr>
          <p:cNvPr id="53256" name="Picture 8" descr="C:\App\r_workspace\final_r\jpg\news\뉴스호흡기원인폐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643050"/>
            <a:ext cx="4500594" cy="383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Trends </a:t>
            </a:r>
            <a:r>
              <a:rPr lang="en-US" sz="2000" dirty="0" smtClean="0"/>
              <a:t>of factors by year and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time series </a:t>
            </a:r>
            <a:r>
              <a:rPr lang="en-US" sz="2000" dirty="0" smtClean="0"/>
              <a:t>analysis)</a:t>
            </a:r>
            <a:endParaRPr lang="en-US" altLang="ko-KR" sz="20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9394" name="Picture 2" descr="C:\App\r_workspace\final_r\jpg\지역별 일간 요인 추세 분석\지역별 일간 강수 계속시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643050"/>
            <a:ext cx="7997161" cy="424432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85852" y="600076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 smtClean="0"/>
              <a:t>17</a:t>
            </a:r>
            <a:r>
              <a:rPr lang="ko-KR" altLang="en-US" dirty="0" smtClean="0"/>
              <a:t>개 지역별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변수의 추이를 확인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428728" y="635795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b="1" dirty="0" smtClean="0">
                <a:solidFill>
                  <a:srgbClr val="FF0000"/>
                </a:solidFill>
              </a:rPr>
              <a:t>붙어 있는 지역은 요인의 추이가 비슷한 경향을 보인다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14480" y="1643050"/>
            <a:ext cx="1357322" cy="1500198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143240" y="3214686"/>
            <a:ext cx="1285884" cy="135732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715008" y="3214686"/>
            <a:ext cx="1214446" cy="135732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714480" y="3214686"/>
            <a:ext cx="1357322" cy="1357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143240" y="1643050"/>
            <a:ext cx="1285884" cy="1500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429124" y="1643050"/>
            <a:ext cx="1214446" cy="1500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29124" y="4643446"/>
            <a:ext cx="1214446" cy="1214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643570" y="4643446"/>
            <a:ext cx="1285884" cy="1214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929454" y="4643446"/>
            <a:ext cx="1500198" cy="1214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00892" y="1643050"/>
            <a:ext cx="1428760" cy="150019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500562" y="3214686"/>
            <a:ext cx="1143008" cy="135732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43240" y="4643446"/>
            <a:ext cx="1214446" cy="121444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28596" y="3214686"/>
            <a:ext cx="1214446" cy="135732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28596" y="4643446"/>
            <a:ext cx="1214446" cy="121444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714480" y="4643446"/>
            <a:ext cx="1357322" cy="121444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28596" y="1643050"/>
            <a:ext cx="1214446" cy="1500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929454" y="3214686"/>
            <a:ext cx="1500198" cy="135732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15008" y="1643050"/>
            <a:ext cx="1214446" cy="150019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(1)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연도별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,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요인들 추이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시계열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 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Trends </a:t>
            </a:r>
            <a:r>
              <a:rPr lang="en-US" sz="2000" dirty="0" smtClean="0"/>
              <a:t>of factors by year and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time series </a:t>
            </a:r>
            <a:r>
              <a:rPr lang="en-US" sz="2000" dirty="0" smtClean="0"/>
              <a:t>analysis)</a:t>
            </a:r>
            <a:endParaRPr lang="en-US" altLang="ko-KR" sz="20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348" y="1857364"/>
            <a:ext cx="7820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latin typeface="+mn-ea"/>
                <a:ea typeface="+mn-ea"/>
              </a:rPr>
              <a:t>다음 분석 방향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1) </a:t>
            </a:r>
            <a:r>
              <a:rPr lang="ko-KR" altLang="en-US" dirty="0" smtClean="0">
                <a:latin typeface="+mn-ea"/>
              </a:rPr>
              <a:t>요인 별로 같은 성향 또는 반대 성향을 띠는 요인이 존재한다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2) </a:t>
            </a:r>
            <a:r>
              <a:rPr lang="ko-KR" altLang="en-US" dirty="0" smtClean="0">
                <a:latin typeface="+mn-ea"/>
              </a:rPr>
              <a:t>붙어있는 지역별로 요인이 같은 성향을 띈다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3) </a:t>
            </a:r>
            <a:r>
              <a:rPr lang="ko-KR" altLang="en-US" dirty="0" smtClean="0">
                <a:latin typeface="+mn-ea"/>
                <a:ea typeface="+mn-ea"/>
              </a:rPr>
              <a:t>지역별로 변수들간의 평균의 차이가 있는지 분석해보자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Analysis of </a:t>
            </a:r>
            <a:r>
              <a:rPr lang="en-US" sz="3200" dirty="0" smtClean="0"/>
              <a:t>variance by region </a:t>
            </a:r>
            <a:endParaRPr lang="en-US" sz="3200" dirty="0" smtClean="0"/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(</a:t>
            </a:r>
            <a:r>
              <a:rPr lang="en-US" sz="3200" dirty="0" smtClean="0"/>
              <a:t>variance </a:t>
            </a:r>
            <a:r>
              <a:rPr lang="en-US" sz="3200" dirty="0" smtClean="0"/>
              <a:t>analysis)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분산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분산분석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pic>
        <p:nvPicPr>
          <p:cNvPr id="60418" name="Picture 2" descr="C:\App\r_workspace\final_r\jpg\지역별 요인들의 평균차이 분석\지역별 PM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071810"/>
            <a:ext cx="3498715" cy="2928958"/>
          </a:xfrm>
          <a:prstGeom prst="rect">
            <a:avLst/>
          </a:prstGeom>
          <a:noFill/>
        </p:spPr>
      </p:pic>
      <p:pic>
        <p:nvPicPr>
          <p:cNvPr id="60419" name="Picture 3" descr="C:\App\r_workspace\final_r\jpg\지역별 요인들의 평균차이 분석\지역별 발병률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3214686"/>
            <a:ext cx="3438545" cy="250974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 smtClean="0"/>
              <a:t>시도별 요인들의 평균 차이를 분석하고 유의성을 확인</a:t>
            </a:r>
            <a:endParaRPr lang="en-US" altLang="ko-KR" dirty="0"/>
          </a:p>
        </p:txBody>
      </p:sp>
      <p:pic>
        <p:nvPicPr>
          <p:cNvPr id="60420" name="Picture 4" descr="C:\App\r_workspace\final_r\jpg\지역별 요인들의 평균차이 분석\발병률 유의성검정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1538" y="2428868"/>
            <a:ext cx="3000396" cy="742950"/>
          </a:xfrm>
          <a:prstGeom prst="rect">
            <a:avLst/>
          </a:prstGeom>
          <a:noFill/>
        </p:spPr>
      </p:pic>
      <p:pic>
        <p:nvPicPr>
          <p:cNvPr id="60421" name="Picture 5" descr="C:\App\r_workspace\final_r\jpg\지역별 요인들의 평균차이 분석\PM10 유의성검정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14942" y="2428868"/>
            <a:ext cx="3071834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Analysis of </a:t>
            </a:r>
            <a:r>
              <a:rPr lang="en-US" sz="2000" dirty="0" smtClean="0"/>
              <a:t>variance by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variance </a:t>
            </a:r>
            <a:r>
              <a:rPr lang="en-US" sz="2000" dirty="0" smtClean="0"/>
              <a:t>analysis)</a:t>
            </a:r>
            <a:endParaRPr kumimoji="0" lang="ko-KR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분산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분산분석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pic>
        <p:nvPicPr>
          <p:cNvPr id="61442" name="Picture 2" descr="C:\App\r_workspace\final_r\jpg\지역별 요인들의 평균차이 분석\지역별 발병률 사후분석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2571744"/>
            <a:ext cx="5774640" cy="2224095"/>
          </a:xfrm>
          <a:prstGeom prst="rect">
            <a:avLst/>
          </a:prstGeom>
          <a:noFill/>
        </p:spPr>
      </p:pic>
      <p:pic>
        <p:nvPicPr>
          <p:cNvPr id="61443" name="Picture 3" descr="C:\App\r_workspace\final_r\jpg\지역별 요인들의 평균차이 분석\지역별 PM10 사후분석.PNG"/>
          <p:cNvPicPr>
            <a:picLocks noChangeAspect="1" noChangeArrowheads="1"/>
          </p:cNvPicPr>
          <p:nvPr/>
        </p:nvPicPr>
        <p:blipFill>
          <a:blip r:embed="rId5"/>
          <a:srcRect t="15813" r="24097"/>
          <a:stretch>
            <a:fillRect/>
          </a:stretch>
        </p:blipFill>
        <p:spPr bwMode="auto">
          <a:xfrm>
            <a:off x="4143372" y="2714620"/>
            <a:ext cx="4500562" cy="20821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 smtClean="0"/>
              <a:t>유의미한 경우 사후 분석으로 평균 값을 비교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Analysis of </a:t>
            </a:r>
            <a:r>
              <a:rPr lang="en-US" sz="2000" dirty="0" smtClean="0"/>
              <a:t>variance by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variance </a:t>
            </a:r>
            <a:r>
              <a:rPr lang="en-US" sz="2000" dirty="0" smtClean="0"/>
              <a:t>analysis)</a:t>
            </a:r>
            <a:endParaRPr kumimoji="0" lang="ko-KR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(2)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분산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분산분석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 smtClean="0"/>
              <a:t>유의미한 경우 사후 분석으로 평균 값을 비교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714348" y="1857364"/>
            <a:ext cx="7820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latin typeface="+mn-ea"/>
                <a:ea typeface="+mn-ea"/>
              </a:rPr>
              <a:t>다음 분석 방향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1) </a:t>
            </a:r>
            <a:r>
              <a:rPr lang="ko-KR" altLang="en-US" dirty="0" smtClean="0">
                <a:latin typeface="+mn-ea"/>
                <a:ea typeface="+mn-ea"/>
              </a:rPr>
              <a:t>지역별 요인들에 차이가 대부분 존재한다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2) </a:t>
            </a:r>
            <a:r>
              <a:rPr lang="ko-KR" altLang="en-US" dirty="0" smtClean="0">
                <a:latin typeface="+mn-ea"/>
              </a:rPr>
              <a:t>군집화</a:t>
            </a:r>
            <a:r>
              <a:rPr lang="ko-KR" altLang="en-US" dirty="0" smtClean="0">
                <a:latin typeface="+mn-ea"/>
              </a:rPr>
              <a:t>를</a:t>
            </a:r>
            <a:r>
              <a:rPr lang="ko-KR" altLang="en-US" dirty="0" smtClean="0">
                <a:latin typeface="+mn-ea"/>
                <a:ea typeface="+mn-ea"/>
              </a:rPr>
              <a:t> 통해 특성이 비슷한 군집들을 나눈다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Clustering </a:t>
            </a:r>
            <a:r>
              <a:rPr lang="en-US" sz="3200" dirty="0" smtClean="0"/>
              <a:t>by region </a:t>
            </a:r>
            <a:endParaRPr lang="en-US" sz="3200" dirty="0" smtClean="0"/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(</a:t>
            </a:r>
            <a:r>
              <a:rPr lang="en-US" sz="3200" dirty="0" smtClean="0"/>
              <a:t>Machine learning cluster </a:t>
            </a:r>
            <a:r>
              <a:rPr lang="en-US" sz="3200" dirty="0" smtClean="0"/>
              <a:t>analysis)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(3)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j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군집화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머신러닝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군집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pic>
        <p:nvPicPr>
          <p:cNvPr id="62466" name="Picture 2" descr="C:\App\r_workspace\final_r\jpg\지역 군집화\지역 군집화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2285992"/>
            <a:ext cx="5000660" cy="366780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85852" y="6202940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dirty="0" smtClean="0"/>
              <a:t>설명력이 높은 </a:t>
            </a:r>
            <a:r>
              <a:rPr lang="en-US" altLang="ko-KR" dirty="0" err="1" smtClean="0"/>
              <a:t>kmeans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군집으로 나눈다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Clustering </a:t>
            </a:r>
            <a:r>
              <a:rPr lang="en-US" sz="2000" dirty="0" smtClean="0"/>
              <a:t>by region </a:t>
            </a:r>
            <a:endParaRPr lang="en-US" sz="2000" dirty="0" smtClean="0"/>
          </a:p>
          <a:p>
            <a:pPr>
              <a:spcBef>
                <a:spcPct val="0"/>
              </a:spcBef>
              <a:defRPr/>
            </a:pPr>
            <a:r>
              <a:rPr lang="en-US" sz="2000" dirty="0" smtClean="0"/>
              <a:t>(</a:t>
            </a:r>
            <a:r>
              <a:rPr lang="en-US" sz="2000" dirty="0" smtClean="0"/>
              <a:t>Machine learning cluster </a:t>
            </a:r>
            <a:r>
              <a:rPr lang="en-US" sz="2000" dirty="0" smtClean="0"/>
              <a:t>analysis)</a:t>
            </a:r>
            <a:endParaRPr kumimoji="0" lang="ko-KR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(3)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j-ea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지역별 군집화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머신러닝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군집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14348" y="1857364"/>
            <a:ext cx="78207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>
                <a:latin typeface="+mn-ea"/>
                <a:ea typeface="+mn-ea"/>
              </a:rPr>
              <a:t>다음 분석 방향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1) </a:t>
            </a:r>
            <a:r>
              <a:rPr lang="ko-KR" altLang="en-US" dirty="0" smtClean="0">
                <a:latin typeface="+mn-ea"/>
                <a:ea typeface="+mn-ea"/>
              </a:rPr>
              <a:t>설명력이 높은 </a:t>
            </a:r>
            <a:r>
              <a:rPr lang="en-US" altLang="ko-KR" dirty="0" smtClean="0">
                <a:latin typeface="+mn-ea"/>
                <a:ea typeface="+mn-ea"/>
              </a:rPr>
              <a:t>5</a:t>
            </a:r>
            <a:r>
              <a:rPr lang="ko-KR" altLang="en-US" dirty="0" smtClean="0">
                <a:latin typeface="+mn-ea"/>
                <a:ea typeface="+mn-ea"/>
              </a:rPr>
              <a:t>군집으로 군집화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 smtClean="0">
                <a:latin typeface="+mn-ea"/>
                <a:ea typeface="+mn-ea"/>
              </a:rPr>
              <a:t>2) </a:t>
            </a:r>
            <a:r>
              <a:rPr lang="ko-KR" altLang="en-US" dirty="0" smtClean="0">
                <a:latin typeface="+mn-ea"/>
                <a:ea typeface="+mn-ea"/>
              </a:rPr>
              <a:t>지도 시각화를 이용한 군집별 요인차이분석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Quarterly </a:t>
            </a:r>
            <a:r>
              <a:rPr lang="en-US" sz="3200" dirty="0" smtClean="0"/>
              <a:t>factor </a:t>
            </a:r>
            <a:r>
              <a:rPr lang="en-US" sz="3200" dirty="0" smtClean="0"/>
              <a:t>analysis </a:t>
            </a:r>
            <a:r>
              <a:rPr lang="en-US" sz="3200" dirty="0" smtClean="0"/>
              <a:t>by cluster </a:t>
            </a:r>
            <a:endParaRPr lang="en-US" sz="3200" dirty="0" smtClean="0"/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(Analysis using </a:t>
            </a:r>
            <a:r>
              <a:rPr lang="en-US" sz="3200" dirty="0" smtClean="0"/>
              <a:t>map visualization)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(4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군집별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분기별 요인 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지도 시각화를 이용한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</a:t>
              </a:r>
              <a:endParaRPr lang="en-US" altLang="ko-KR" sz="1200" b="1" dirty="0" smtClean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Regression analysis of </a:t>
            </a:r>
            <a:r>
              <a:rPr lang="en-US" sz="3200" dirty="0" smtClean="0"/>
              <a:t>factors by cluster </a:t>
            </a:r>
            <a:endParaRPr lang="en-US" sz="3200" dirty="0" smtClean="0"/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(</a:t>
            </a:r>
            <a:r>
              <a:rPr lang="en-US" sz="3200" dirty="0" smtClean="0"/>
              <a:t>regression </a:t>
            </a:r>
            <a:r>
              <a:rPr lang="en-US" sz="3200" dirty="0" smtClean="0"/>
              <a:t>analysis)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(5)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군집별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요인들 회귀 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회귀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endParaRPr lang="en-US" altLang="ko-KR" sz="1200" b="1" dirty="0" smtClean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357158" y="571480"/>
            <a:ext cx="9715568" cy="777875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&amp; Insight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Classification analysis by </a:t>
            </a:r>
            <a:r>
              <a:rPr lang="en-US" sz="3200" dirty="0" smtClean="0"/>
              <a:t>cluster </a:t>
            </a:r>
            <a:endParaRPr lang="en-US" sz="3200" dirty="0" smtClean="0"/>
          </a:p>
          <a:p>
            <a:pPr>
              <a:spcBef>
                <a:spcPct val="0"/>
              </a:spcBef>
              <a:defRPr/>
            </a:pPr>
            <a:r>
              <a:rPr lang="en-US" sz="3200" dirty="0" smtClean="0"/>
              <a:t>(</a:t>
            </a:r>
            <a:r>
              <a:rPr lang="en-US" sz="3200" dirty="0" smtClean="0"/>
              <a:t>machine learning classification </a:t>
            </a:r>
            <a:r>
              <a:rPr lang="en-US" sz="3200" dirty="0" smtClean="0"/>
              <a:t>analysis)</a:t>
            </a:r>
            <a:endParaRPr lang="en-US" altLang="ko-KR" sz="3200" b="1" dirty="0" smtClean="0">
              <a:latin typeface="+mj-ea"/>
            </a:endParaRPr>
          </a:p>
          <a:p>
            <a:pPr lvl="0">
              <a:spcBef>
                <a:spcPct val="0"/>
              </a:spcBef>
              <a:defRPr/>
            </a:pP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그룹 13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분석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인싸이트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(6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군집별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분류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 (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+mj-ea"/>
                </a:rPr>
                <a:t>머신러닝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</a:rPr>
                <a:t> 분류 분석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</a:rPr>
                <a:t>)</a:t>
              </a:r>
              <a:endParaRPr lang="en-US" altLang="ko-KR" sz="1200" b="1" dirty="0" smtClean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auto">
          <a:xfrm>
            <a:off x="4214810" y="1500174"/>
            <a:ext cx="4643314" cy="459483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kumimoji="0" lang="en-US" altLang="ko-KR" sz="1600" b="1" dirty="0" smtClean="0">
                <a:solidFill>
                  <a:schemeClr val="tx1"/>
                </a:solidFill>
                <a:latin typeface="+mn-ea"/>
              </a:rPr>
              <a:t> 9</a:t>
            </a:r>
            <a:r>
              <a:rPr kumimoji="0" lang="ko-KR" altLang="en-US" sz="1600" b="1" dirty="0" smtClean="0">
                <a:solidFill>
                  <a:schemeClr val="tx1"/>
                </a:solidFill>
                <a:latin typeface="+mn-ea"/>
              </a:rPr>
              <a:t>대 국가전략 프로젝트 중 하나로 선정</a:t>
            </a:r>
            <a:endParaRPr kumimoji="0"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kumimoji="0"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10800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2023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년 까지 원인물질 배출량을 절반 수준으로 감축 및 미세먼지 해결을 위한 기술 개발을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목표하고 있음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두 요소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미세먼지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질병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의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시계열 데이터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를    통해 추이를 비교하여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연관성 여부 확인</a:t>
            </a:r>
            <a:endParaRPr lang="en-US" altLang="ko-KR" sz="1600" b="1" dirty="0" smtClean="0">
              <a:solidFill>
                <a:srgbClr val="FF0000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altLang="ko-KR" sz="1600" b="1" dirty="0" smtClean="0">
              <a:solidFill>
                <a:srgbClr val="FF0000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정부의 향후 대책 및 예산 수립에 기여하고 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1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궁극적으로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</a:rPr>
              <a:t>국민 건강에 공헌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하기 위함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.</a:t>
            </a:r>
            <a:endParaRPr kumimoji="0"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338" name="Picture 2" descr="국가 전략 프로젝트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3744416" cy="3744417"/>
          </a:xfrm>
          <a:prstGeom prst="rect">
            <a:avLst/>
          </a:prstGeom>
          <a:noFill/>
        </p:spPr>
      </p:pic>
      <p:grpSp>
        <p:nvGrpSpPr>
          <p:cNvPr id="2" name="그룹 12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주제 및 목적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16" name="제목 1"/>
          <p:cNvSpPr txBox="1">
            <a:spLocks/>
          </p:cNvSpPr>
          <p:nvPr/>
        </p:nvSpPr>
        <p:spPr>
          <a:xfrm>
            <a:off x="285720" y="714356"/>
            <a:ext cx="2530475" cy="77787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noProof="0" dirty="0" smtClean="0">
                <a:latin typeface="+mj-lt"/>
                <a:ea typeface="+mj-ea"/>
                <a:cs typeface="+mj-cs"/>
              </a:rPr>
              <a:t>Purpose</a:t>
            </a:r>
            <a:endParaRPr kumimoji="0" lang="ko-KR" altLang="en-US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57554" y="4286256"/>
            <a:ext cx="7200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6.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최종결론 및 향후 기대효과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95536" y="692696"/>
            <a:ext cx="137569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</a:rPr>
              <a:t>Result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204864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b="1" dirty="0" smtClean="0"/>
              <a:t> 미세 먼지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평균 기온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시도별 외에 </a:t>
            </a:r>
            <a:r>
              <a:rPr lang="ko-KR" altLang="en-US" b="1" dirty="0" smtClean="0">
                <a:solidFill>
                  <a:srgbClr val="FF0000"/>
                </a:solidFill>
              </a:rPr>
              <a:t>계절성</a:t>
            </a:r>
            <a:r>
              <a:rPr lang="ko-KR" altLang="en-US" b="1" dirty="0" smtClean="0"/>
              <a:t>을 띄는 다른 요소</a:t>
            </a:r>
            <a:r>
              <a:rPr lang="en-US" altLang="ko-KR" b="1" dirty="0" smtClean="0"/>
              <a:t>(ex. </a:t>
            </a:r>
            <a:r>
              <a:rPr lang="ko-KR" altLang="en-US" b="1" dirty="0" smtClean="0"/>
              <a:t>풍향</a:t>
            </a:r>
            <a:r>
              <a:rPr lang="en-US" altLang="ko-KR" b="1" dirty="0" smtClean="0"/>
              <a:t>,                       </a:t>
            </a:r>
          </a:p>
          <a:p>
            <a:r>
              <a:rPr lang="en-US" altLang="ko-KR" b="1" dirty="0" smtClean="0"/>
              <a:t>   </a:t>
            </a:r>
            <a:r>
              <a:rPr lang="ko-KR" altLang="en-US" b="1" dirty="0" smtClean="0"/>
              <a:t>강수량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시각화</a:t>
            </a: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r>
              <a:rPr lang="en-US" altLang="ko-KR" b="1" dirty="0" smtClean="0"/>
              <a:t> </a:t>
            </a:r>
            <a:r>
              <a:rPr lang="ko-KR" altLang="en-US" b="1" dirty="0" smtClean="0"/>
              <a:t>패턴 비교</a:t>
            </a: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r>
              <a:rPr lang="en-US" altLang="ko-KR" b="1" dirty="0" smtClean="0"/>
              <a:t> IF </a:t>
            </a:r>
            <a:r>
              <a:rPr lang="ko-KR" altLang="en-US" b="1" dirty="0" smtClean="0"/>
              <a:t>요소 사이의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연관성이 있는 것으로 예상된다면</a:t>
            </a: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r>
              <a:rPr lang="en-US" altLang="ko-KR" b="1" dirty="0" smtClean="0"/>
              <a:t> </a:t>
            </a:r>
            <a:r>
              <a:rPr lang="ko-KR" altLang="en-US" b="1" dirty="0" smtClean="0"/>
              <a:t>상관분석 진행</a:t>
            </a:r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692696"/>
            <a:ext cx="302980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 smtClean="0"/>
              <a:t>Expected effect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grpSp>
        <p:nvGrpSpPr>
          <p:cNvPr id="8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6.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최종결론 및 향후 기대효과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14348" y="1352738"/>
            <a:ext cx="2717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u="sng" dirty="0" smtClean="0">
                <a:solidFill>
                  <a:srgbClr val="996633"/>
                </a:solidFill>
                <a:latin typeface="맑은 고딕"/>
                <a:ea typeface="맑은 고딕"/>
              </a:rPr>
              <a:t>이용 대상자 </a:t>
            </a:r>
            <a:r>
              <a:rPr lang="en-US" altLang="ko-KR" sz="2000" b="1" u="sng" dirty="0" smtClean="0">
                <a:solidFill>
                  <a:srgbClr val="996633"/>
                </a:solidFill>
                <a:latin typeface="맑은 고딕"/>
                <a:ea typeface="맑은 고딕"/>
              </a:rPr>
              <a:t>(Target)</a:t>
            </a:r>
            <a:endParaRPr lang="ko-KR" altLang="en-US" sz="2000" b="1" u="sng" dirty="0">
              <a:solidFill>
                <a:srgbClr val="996633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14348" y="1928802"/>
            <a:ext cx="7632848" cy="151216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rgbClr val="3F3F4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348" y="4057104"/>
            <a:ext cx="2717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u="sng" dirty="0" smtClean="0">
                <a:solidFill>
                  <a:srgbClr val="996633"/>
                </a:solidFill>
                <a:latin typeface="맑은 고딕"/>
                <a:ea typeface="맑은 고딕"/>
              </a:rPr>
              <a:t>기대 효과</a:t>
            </a:r>
            <a:endParaRPr lang="ko-KR" altLang="en-US" sz="2000" b="1" u="sng" dirty="0">
              <a:solidFill>
                <a:srgbClr val="996633"/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14348" y="4633168"/>
            <a:ext cx="7632848" cy="194421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solidFill>
                <a:srgbClr val="3F3F4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95536" y="692696"/>
            <a:ext cx="15083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</a:rPr>
              <a:t>Source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1772816"/>
            <a:ext cx="72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연합 뉴스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미래 창조 </a:t>
            </a:r>
            <a:r>
              <a:rPr lang="ko-KR" altLang="en-US" b="1" dirty="0" err="1" smtClean="0"/>
              <a:t>과학부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에어 코리아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환경위성 </a:t>
            </a:r>
            <a:r>
              <a:rPr lang="ko-KR" altLang="en-US" b="1" dirty="0" err="1" smtClean="0"/>
              <a:t>결측자료</a:t>
            </a:r>
            <a:r>
              <a:rPr lang="ko-KR" altLang="en-US" b="1" dirty="0" smtClean="0"/>
              <a:t> 보완 기법 사전 연구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국립환경과학원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 기상청</a:t>
            </a: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 국민건강보험공단</a:t>
            </a: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질병 관리 공단</a:t>
            </a:r>
            <a:endParaRPr lang="en-US" altLang="ko-KR" b="1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267744" y="2420888"/>
            <a:ext cx="48965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/>
              <a:t>Q &amp; A</a:t>
            </a:r>
            <a:endParaRPr lang="ko-KR" altLang="en-US" sz="11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979712" y="2420888"/>
            <a:ext cx="56166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/>
              <a:t>Thanks</a:t>
            </a:r>
            <a:endParaRPr lang="ko-KR" altLang="en-US" sz="115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5284460"/>
              </p:ext>
            </p:extLst>
          </p:nvPr>
        </p:nvGraphicFramePr>
        <p:xfrm>
          <a:off x="587896" y="1254776"/>
          <a:ext cx="7944544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769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733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활동 내용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 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spc="-150" dirty="0" smtClean="0">
                          <a:solidFill>
                            <a:schemeClr val="tx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spc="-150" baseline="0" dirty="0" smtClean="0">
                          <a:solidFill>
                            <a:schemeClr val="tx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  주</a:t>
                      </a:r>
                      <a:endParaRPr lang="ko-KR" altLang="en-US" sz="900" b="1" spc="-150" dirty="0">
                        <a:solidFill>
                          <a:schemeClr val="tx1"/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주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주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주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9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 주</a:t>
                      </a:r>
                      <a:endParaRPr kumimoji="0" lang="ko-KR" altLang="en-US" sz="9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B8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b="1" dirty="0" smtClean="0">
                          <a:solidFill>
                            <a:schemeClr val="tx1"/>
                          </a:solidFill>
                        </a:rPr>
                        <a:t>기획 및 설계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주제 선정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요구 사항 분석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Dataset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수집 계획 수립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업무 분할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b="1" dirty="0" smtClean="0">
                          <a:solidFill>
                            <a:schemeClr val="tx1"/>
                          </a:solidFill>
                        </a:rPr>
                        <a:t>Data </a:t>
                      </a:r>
                      <a:r>
                        <a:rPr kumimoji="0" lang="ko-KR" altLang="en-US" sz="1200" b="1" dirty="0" smtClean="0">
                          <a:solidFill>
                            <a:schemeClr val="tx1"/>
                          </a:solidFill>
                        </a:rPr>
                        <a:t>전처리 </a:t>
                      </a:r>
                      <a:r>
                        <a:rPr kumimoji="0" lang="en-US" altLang="ko-KR" sz="1200" b="1" dirty="0" smtClean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kumimoji="0" lang="ko-KR" altLang="en-US" sz="1200" b="1" dirty="0" smtClean="0">
                          <a:solidFill>
                            <a:schemeClr val="tx1"/>
                          </a:solidFill>
                        </a:rPr>
                        <a:t>시각화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41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전처리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시각화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주요 변수 기술 통계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파생 변수 생성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변수 선택과 모델링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chemeClr val="tx1"/>
                          </a:solidFill>
                        </a:rPr>
                        <a:t> 모델링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모델 생성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평가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271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인사이트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도출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27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결과물 구현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작성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B89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DB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9552" y="508610"/>
            <a:ext cx="37110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dirty="0" smtClean="0">
                <a:latin typeface="+mn-ea"/>
                <a:ea typeface="+mn-ea"/>
              </a:rPr>
              <a:t>Plan - </a:t>
            </a:r>
            <a:r>
              <a:rPr lang="en-US" altLang="ko-KR" sz="3200" b="1" dirty="0"/>
              <a:t>Gantt chart</a:t>
            </a:r>
            <a:endParaRPr lang="ko-KR" altLang="en-US" sz="3200" b="1" dirty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9872" y="6393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계획기간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40152" y="6453336"/>
            <a:ext cx="900000" cy="10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6176" y="6393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완료기간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68344" y="6453336"/>
            <a:ext cx="900000" cy="1080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84368" y="6393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+mn-ea"/>
                <a:ea typeface="+mn-ea"/>
              </a:rPr>
              <a:t>중요기간</a:t>
            </a:r>
            <a:endParaRPr lang="ko-KR" altLang="en-US" sz="1000" b="1" dirty="0">
              <a:latin typeface="+mn-ea"/>
              <a:ea typeface="+mn-ea"/>
            </a:endParaRPr>
          </a:p>
        </p:txBody>
      </p:sp>
      <p:grpSp>
        <p:nvGrpSpPr>
          <p:cNvPr id="2" name="그룹 38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40" name="직사각형 39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프로젝트 일정 계획</a:t>
              </a:r>
              <a:endParaRPr kumimoji="0" lang="ko-KR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sp>
        <p:nvSpPr>
          <p:cNvPr id="48" name="직사각형 47"/>
          <p:cNvSpPr/>
          <p:nvPr/>
        </p:nvSpPr>
        <p:spPr>
          <a:xfrm>
            <a:off x="4139952" y="6453336"/>
            <a:ext cx="900000" cy="10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200" b="1" dirty="0" smtClean="0">
              <a:solidFill>
                <a:srgbClr val="EBEB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292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550625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3200" b="1" dirty="0"/>
              <a:t>Requirements Specification</a:t>
            </a:r>
          </a:p>
        </p:txBody>
      </p:sp>
      <p:grpSp>
        <p:nvGrpSpPr>
          <p:cNvPr id="2" name="그룹 9"/>
          <p:cNvGrpSpPr/>
          <p:nvPr/>
        </p:nvGrpSpPr>
        <p:grpSpPr>
          <a:xfrm>
            <a:off x="0" y="0"/>
            <a:ext cx="9144000" cy="332655"/>
            <a:chOff x="0" y="0"/>
            <a:chExt cx="9144000" cy="332655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9144000" cy="332655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3.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프로젝트 진행 상황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– (1)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기획 및 설계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</a:rPr>
                <a:t>  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8304" y="116632"/>
              <a:ext cx="1619672" cy="181918"/>
            </a:xfrm>
            <a:prstGeom prst="rect">
              <a:avLst/>
            </a:prstGeom>
          </p:spPr>
        </p:pic>
      </p:grpSp>
      <p:graphicFrame>
        <p:nvGraphicFramePr>
          <p:cNvPr id="10241" name="Object 1"/>
          <p:cNvGraphicFramePr>
            <a:graphicFrameLocks noChangeAspect="1"/>
          </p:cNvGraphicFramePr>
          <p:nvPr/>
        </p:nvGraphicFramePr>
        <p:xfrm>
          <a:off x="1785918" y="1357298"/>
          <a:ext cx="4786346" cy="4572032"/>
        </p:xfrm>
        <a:graphic>
          <a:graphicData uri="http://schemas.openxmlformats.org/presentationml/2006/ole">
            <p:oleObj spid="_x0000_s31746" name="워크시트" r:id="rId4" imgW="7772535" imgH="7877250" progId="Excel.Sheet.12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85918" y="6000768"/>
            <a:ext cx="492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※ 국민 건강정보데이터 진료내역 정보 참조</a:t>
            </a: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2244</Words>
  <Application>Microsoft Office PowerPoint</Application>
  <PresentationFormat>화면 슬라이드 쇼(4:3)</PresentationFormat>
  <Paragraphs>451</Paragraphs>
  <Slides>74</Slides>
  <Notes>20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6" baseType="lpstr">
      <vt:lpstr>Office 테마</vt:lpstr>
      <vt:lpstr>워크시트</vt:lpstr>
      <vt:lpstr>슬라이드 1</vt:lpstr>
      <vt:lpstr>INDEX</vt:lpstr>
      <vt:lpstr>INDEX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acorn</dc:creator>
  <cp:lastModifiedBy>acorn</cp:lastModifiedBy>
  <cp:revision>150</cp:revision>
  <dcterms:created xsi:type="dcterms:W3CDTF">2020-02-06T06:26:28Z</dcterms:created>
  <dcterms:modified xsi:type="dcterms:W3CDTF">2020-04-01T11:28:38Z</dcterms:modified>
</cp:coreProperties>
</file>